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7" r:id="rId3"/>
    <p:sldId id="283" r:id="rId4"/>
    <p:sldId id="284" r:id="rId5"/>
    <p:sldId id="288" r:id="rId6"/>
    <p:sldId id="320" r:id="rId7"/>
    <p:sldId id="291" r:id="rId8"/>
    <p:sldId id="319" r:id="rId9"/>
    <p:sldId id="307" r:id="rId10"/>
    <p:sldId id="321" r:id="rId11"/>
    <p:sldId id="322" r:id="rId12"/>
    <p:sldId id="323" r:id="rId13"/>
    <p:sldId id="324" r:id="rId14"/>
    <p:sldId id="325" r:id="rId15"/>
    <p:sldId id="326" r:id="rId16"/>
    <p:sldId id="327" r:id="rId17"/>
    <p:sldId id="328" r:id="rId18"/>
    <p:sldId id="329" r:id="rId19"/>
    <p:sldId id="330" r:id="rId20"/>
    <p:sldId id="331" r:id="rId21"/>
    <p:sldId id="333" r:id="rId22"/>
    <p:sldId id="332" r:id="rId23"/>
    <p:sldId id="334" r:id="rId24"/>
    <p:sldId id="335" r:id="rId25"/>
    <p:sldId id="336" r:id="rId26"/>
    <p:sldId id="337" r:id="rId27"/>
    <p:sldId id="338" r:id="rId28"/>
    <p:sldId id="339" r:id="rId29"/>
    <p:sldId id="340" r:id="rId30"/>
    <p:sldId id="341" r:id="rId31"/>
    <p:sldId id="342" r:id="rId32"/>
    <p:sldId id="343" r:id="rId33"/>
    <p:sldId id="318" r:id="rId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5" autoAdjust="0"/>
  </p:normalViewPr>
  <p:slideViewPr>
    <p:cSldViewPr>
      <p:cViewPr varScale="1">
        <p:scale>
          <a:sx n="73" d="100"/>
          <a:sy n="73" d="100"/>
        </p:scale>
        <p:origin x="414" y="72"/>
      </p:cViewPr>
      <p:guideLst>
        <p:guide orient="horz" pos="2160"/>
        <p:guide pos="2880"/>
      </p:guideLst>
    </p:cSldViewPr>
  </p:slideViewPr>
  <p:notesTextViewPr>
    <p:cViewPr>
      <p:scale>
        <a:sx n="100" d="100"/>
        <a:sy n="100" d="100"/>
      </p:scale>
      <p:origin x="0" y="0"/>
    </p:cViewPr>
  </p:notesTextViewPr>
  <p:notesViewPr>
    <p:cSldViewPr>
      <p:cViewPr varScale="1">
        <p:scale>
          <a:sx n="73" d="100"/>
          <a:sy n="73" d="100"/>
        </p:scale>
        <p:origin x="-154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ru-RU"/>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Click to edit Master text styles</a:t>
            </a:r>
          </a:p>
          <a:p>
            <a:pPr lvl="1"/>
            <a:r>
              <a:rPr lang="ru-RU" noProof="0"/>
              <a:t>Second level</a:t>
            </a:r>
          </a:p>
          <a:p>
            <a:pPr lvl="2"/>
            <a:r>
              <a:rPr lang="ru-RU" noProof="0"/>
              <a:t>Third level</a:t>
            </a:r>
          </a:p>
          <a:p>
            <a:pPr lvl="3"/>
            <a:r>
              <a:rPr lang="ru-RU" noProof="0"/>
              <a:t>Fourth level</a:t>
            </a:r>
          </a:p>
          <a:p>
            <a:pPr lvl="4"/>
            <a:r>
              <a:rPr lang="ru-RU" noProof="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77FC5EB-476C-4055-B07A-AAAE6AA104B6}"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11188" y="5084763"/>
            <a:ext cx="6913562" cy="893762"/>
          </a:xfrm>
          <a:effectLst>
            <a:outerShdw dist="17961" dir="2700000" algn="ctr" rotWithShape="0">
              <a:schemeClr val="bg2"/>
            </a:outerShdw>
          </a:effectLst>
        </p:spPr>
        <p:txBody>
          <a:bodyPr/>
          <a:lstStyle>
            <a:lvl1pPr algn="ctr">
              <a:defRPr sz="3200"/>
            </a:lvl1pPr>
          </a:lstStyle>
          <a:p>
            <a:r>
              <a:rPr lang="en-US"/>
              <a:t>Click to edit Master title style</a:t>
            </a:r>
            <a:endParaRPr lang="ru-RU"/>
          </a:p>
        </p:txBody>
      </p:sp>
      <p:sp>
        <p:nvSpPr>
          <p:cNvPr id="5123" name="Rectangle 3"/>
          <p:cNvSpPr>
            <a:spLocks noGrp="1" noChangeArrowheads="1"/>
          </p:cNvSpPr>
          <p:nvPr>
            <p:ph type="subTitle" idx="1"/>
          </p:nvPr>
        </p:nvSpPr>
        <p:spPr>
          <a:xfrm>
            <a:off x="539750" y="6021388"/>
            <a:ext cx="6913563" cy="503237"/>
          </a:xfrm>
          <a:effectLst>
            <a:outerShdw dist="17961" dir="2700000" algn="ctr" rotWithShape="0">
              <a:schemeClr val="bg2"/>
            </a:outerShdw>
          </a:effectLst>
        </p:spPr>
        <p:txBody>
          <a:bodyPr/>
          <a:lstStyle>
            <a:lvl1pPr marL="0" indent="0" algn="ctr">
              <a:buFontTx/>
              <a:buNone/>
              <a:defRPr sz="2400" b="1"/>
            </a:lvl1pPr>
          </a:lstStyle>
          <a:p>
            <a:r>
              <a:rPr lang="en-US"/>
              <a:t>Click to edit Master subtitle style</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p>
        </p:txBody>
      </p:sp>
      <p:sp>
        <p:nvSpPr>
          <p:cNvPr id="3" name="Вертикальный текст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00788" y="836613"/>
            <a:ext cx="1871662" cy="4681537"/>
          </a:xfrm>
        </p:spPr>
        <p:txBody>
          <a:bodyPr vert="eaVert"/>
          <a:lstStyle/>
          <a:p>
            <a:r>
              <a:rPr lang="en-US"/>
              <a:t>Click to edit Master title style</a:t>
            </a:r>
          </a:p>
        </p:txBody>
      </p:sp>
      <p:sp>
        <p:nvSpPr>
          <p:cNvPr id="3" name="Вертикальный текст 2"/>
          <p:cNvSpPr>
            <a:spLocks noGrp="1"/>
          </p:cNvSpPr>
          <p:nvPr>
            <p:ph type="body" orient="vert" idx="1"/>
          </p:nvPr>
        </p:nvSpPr>
        <p:spPr>
          <a:xfrm>
            <a:off x="684213" y="836613"/>
            <a:ext cx="5464175" cy="4681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p>
        </p:txBody>
      </p:sp>
      <p:sp>
        <p:nvSpPr>
          <p:cNvPr id="3" name="Содержимое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p>
        </p:txBody>
      </p:sp>
      <p:sp>
        <p:nvSpPr>
          <p:cNvPr id="3" name="Содержимое 2"/>
          <p:cNvSpPr>
            <a:spLocks noGrp="1"/>
          </p:cNvSpPr>
          <p:nvPr>
            <p:ph sz="half" idx="1"/>
          </p:nvPr>
        </p:nvSpPr>
        <p:spPr>
          <a:xfrm>
            <a:off x="684213" y="1341438"/>
            <a:ext cx="3667125"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Содержимое 3"/>
          <p:cNvSpPr>
            <a:spLocks noGrp="1"/>
          </p:cNvSpPr>
          <p:nvPr>
            <p:ph sz="half" idx="2"/>
          </p:nvPr>
        </p:nvSpPr>
        <p:spPr>
          <a:xfrm>
            <a:off x="4503738" y="1341438"/>
            <a:ext cx="3668712"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836613"/>
            <a:ext cx="6985000" cy="50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ru-RU"/>
          </a:p>
        </p:txBody>
      </p:sp>
      <p:sp>
        <p:nvSpPr>
          <p:cNvPr id="1027" name="Rectangle 3"/>
          <p:cNvSpPr>
            <a:spLocks noGrp="1" noChangeArrowheads="1"/>
          </p:cNvSpPr>
          <p:nvPr>
            <p:ph type="body" idx="1"/>
          </p:nvPr>
        </p:nvSpPr>
        <p:spPr bwMode="auto">
          <a:xfrm>
            <a:off x="684213" y="1341438"/>
            <a:ext cx="7488237" cy="4176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600" b="1">
          <a:solidFill>
            <a:schemeClr val="bg1"/>
          </a:solidFill>
          <a:latin typeface="+mj-lt"/>
          <a:ea typeface="+mj-ea"/>
          <a:cs typeface="+mj-cs"/>
        </a:defRPr>
      </a:lvl1pPr>
      <a:lvl2pPr algn="l" rtl="0" eaLnBrk="1" fontAlgn="base" hangingPunct="1">
        <a:spcBef>
          <a:spcPct val="0"/>
        </a:spcBef>
        <a:spcAft>
          <a:spcPct val="0"/>
        </a:spcAft>
        <a:defRPr sz="3600" b="1">
          <a:solidFill>
            <a:schemeClr val="bg1"/>
          </a:solidFill>
          <a:latin typeface="Arial" charset="0"/>
        </a:defRPr>
      </a:lvl2pPr>
      <a:lvl3pPr algn="l" rtl="0" eaLnBrk="1" fontAlgn="base" hangingPunct="1">
        <a:spcBef>
          <a:spcPct val="0"/>
        </a:spcBef>
        <a:spcAft>
          <a:spcPct val="0"/>
        </a:spcAft>
        <a:defRPr sz="3600" b="1">
          <a:solidFill>
            <a:schemeClr val="bg1"/>
          </a:solidFill>
          <a:latin typeface="Arial" charset="0"/>
        </a:defRPr>
      </a:lvl3pPr>
      <a:lvl4pPr algn="l" rtl="0" eaLnBrk="1" fontAlgn="base" hangingPunct="1">
        <a:spcBef>
          <a:spcPct val="0"/>
        </a:spcBef>
        <a:spcAft>
          <a:spcPct val="0"/>
        </a:spcAft>
        <a:defRPr sz="3600" b="1">
          <a:solidFill>
            <a:schemeClr val="bg1"/>
          </a:solidFill>
          <a:latin typeface="Arial" charset="0"/>
        </a:defRPr>
      </a:lvl4pPr>
      <a:lvl5pPr algn="l" rtl="0" eaLnBrk="1" fontAlgn="base" hangingPunct="1">
        <a:spcBef>
          <a:spcPct val="0"/>
        </a:spcBef>
        <a:spcAft>
          <a:spcPct val="0"/>
        </a:spcAft>
        <a:defRPr sz="3600" b="1">
          <a:solidFill>
            <a:schemeClr val="bg1"/>
          </a:solidFill>
          <a:latin typeface="Arial" charset="0"/>
        </a:defRPr>
      </a:lvl5pPr>
      <a:lvl6pPr marL="457200" algn="l" rtl="0" eaLnBrk="1" fontAlgn="base" hangingPunct="1">
        <a:spcBef>
          <a:spcPct val="0"/>
        </a:spcBef>
        <a:spcAft>
          <a:spcPct val="0"/>
        </a:spcAft>
        <a:defRPr sz="3600" b="1">
          <a:solidFill>
            <a:schemeClr val="bg1"/>
          </a:solidFill>
          <a:latin typeface="Arial" charset="0"/>
        </a:defRPr>
      </a:lvl6pPr>
      <a:lvl7pPr marL="914400" algn="l" rtl="0" eaLnBrk="1" fontAlgn="base" hangingPunct="1">
        <a:spcBef>
          <a:spcPct val="0"/>
        </a:spcBef>
        <a:spcAft>
          <a:spcPct val="0"/>
        </a:spcAft>
        <a:defRPr sz="3600" b="1">
          <a:solidFill>
            <a:schemeClr val="bg1"/>
          </a:solidFill>
          <a:latin typeface="Arial" charset="0"/>
        </a:defRPr>
      </a:lvl7pPr>
      <a:lvl8pPr marL="1371600" algn="l" rtl="0" eaLnBrk="1" fontAlgn="base" hangingPunct="1">
        <a:spcBef>
          <a:spcPct val="0"/>
        </a:spcBef>
        <a:spcAft>
          <a:spcPct val="0"/>
        </a:spcAft>
        <a:defRPr sz="3600" b="1">
          <a:solidFill>
            <a:schemeClr val="bg1"/>
          </a:solidFill>
          <a:latin typeface="Arial" charset="0"/>
        </a:defRPr>
      </a:lvl8pPr>
      <a:lvl9pPr marL="1828800" algn="l"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23850" y="5157788"/>
            <a:ext cx="5903913" cy="1007516"/>
          </a:xfrm>
          <a:effectLst>
            <a:outerShdw blurRad="50800" dist="38100" dir="2700000" algn="tl" rotWithShape="0">
              <a:prstClr val="black">
                <a:alpha val="40000"/>
              </a:prstClr>
            </a:outerShdw>
          </a:effectLst>
        </p:spPr>
        <p:txBody>
          <a:bodyPr/>
          <a:lstStyle/>
          <a:p>
            <a:pPr>
              <a:defRPr/>
            </a:pPr>
            <a:r>
              <a:rPr lang="en-US" sz="3600" dirty="0" smtClean="0">
                <a:solidFill>
                  <a:srgbClr val="0070C0"/>
                </a:solidFill>
              </a:rPr>
              <a:t>Strings in Java</a:t>
            </a:r>
            <a:endParaRPr lang="uk-UA" sz="3600" dirty="0">
              <a:solidFill>
                <a:srgbClr val="0070C0"/>
              </a:solidFill>
            </a:endParaRPr>
          </a:p>
        </p:txBody>
      </p:sp>
      <p:sp>
        <p:nvSpPr>
          <p:cNvPr id="34819" name="Rectangle 3"/>
          <p:cNvSpPr>
            <a:spLocks noGrp="1" noChangeArrowheads="1"/>
          </p:cNvSpPr>
          <p:nvPr>
            <p:ph type="subTitle" idx="1"/>
          </p:nvPr>
        </p:nvSpPr>
        <p:spPr>
          <a:xfrm>
            <a:off x="323850" y="4581128"/>
            <a:ext cx="3657600" cy="720080"/>
          </a:xfrm>
          <a:effectLst>
            <a:outerShdw blurRad="50800" dist="38100" dir="8100000" algn="tr" rotWithShape="0">
              <a:prstClr val="black">
                <a:alpha val="40000"/>
              </a:prstClr>
            </a:outerShdw>
          </a:effectLst>
          <a:scene3d>
            <a:camera prst="orthographicFront"/>
            <a:lightRig rig="threePt" dir="t"/>
          </a:scene3d>
          <a:sp3d>
            <a:bevelT prst="slope"/>
          </a:sp3d>
        </p:spPr>
        <p:txBody>
          <a:bodyPr/>
          <a:lstStyle/>
          <a:p>
            <a:pPr algn="l" eaLnBrk="1" hangingPunct="1">
              <a:lnSpc>
                <a:spcPct val="90000"/>
              </a:lnSpc>
              <a:defRPr/>
            </a:pPr>
            <a:r>
              <a:rPr lang="en-PH" sz="3600" dirty="0">
                <a:latin typeface="Arial Rounded MT Bold" panose="020F0704030504030204" pitchFamily="34" charset="0"/>
              </a:rPr>
              <a:t>Chapter </a:t>
            </a:r>
            <a:r>
              <a:rPr lang="en-PH" sz="3600" dirty="0" smtClean="0">
                <a:latin typeface="Arial Rounded MT Bold" panose="020F0704030504030204" pitchFamily="34" charset="0"/>
              </a:rPr>
              <a:t>6</a:t>
            </a:r>
            <a:endParaRPr lang="uk-UA" sz="3600"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620688"/>
            <a:ext cx="6636298" cy="1080120"/>
          </a:xfrm>
        </p:spPr>
        <p:txBody>
          <a:bodyPr/>
          <a:lstStyle/>
          <a:p>
            <a:r>
              <a:rPr lang="en-PH" dirty="0"/>
              <a:t>Two ways on how to create Strings</a:t>
            </a:r>
            <a:endParaRPr lang="en-US" dirty="0"/>
          </a:p>
        </p:txBody>
      </p:sp>
      <p:sp>
        <p:nvSpPr>
          <p:cNvPr id="3" name="Content Placeholder 2"/>
          <p:cNvSpPr>
            <a:spLocks noGrp="1"/>
          </p:cNvSpPr>
          <p:nvPr>
            <p:ph idx="1"/>
          </p:nvPr>
        </p:nvSpPr>
        <p:spPr>
          <a:xfrm>
            <a:off x="395536" y="2492896"/>
            <a:ext cx="7434055" cy="3888432"/>
          </a:xfrm>
        </p:spPr>
        <p:txBody>
          <a:bodyPr/>
          <a:lstStyle/>
          <a:p>
            <a:pPr marL="457200" lvl="0" indent="-457200">
              <a:buFont typeface="+mj-lt"/>
              <a:buAutoNum type="arabicPeriod"/>
            </a:pPr>
            <a:r>
              <a:rPr lang="en-PH" sz="2400" dirty="0"/>
              <a:t>Directly assigning a string literal to a String object;</a:t>
            </a:r>
            <a:endParaRPr lang="en-US" sz="2400" dirty="0"/>
          </a:p>
          <a:p>
            <a:pPr marL="0" indent="0">
              <a:buNone/>
            </a:pPr>
            <a:r>
              <a:rPr lang="en-PH" sz="2400" dirty="0" smtClean="0"/>
              <a:t>	String </a:t>
            </a:r>
            <a:r>
              <a:rPr lang="en-PH" sz="2400" dirty="0" err="1"/>
              <a:t>strName</a:t>
            </a:r>
            <a:r>
              <a:rPr lang="en-PH" sz="2400" dirty="0"/>
              <a:t> = “</a:t>
            </a:r>
            <a:r>
              <a:rPr lang="en-PH" sz="2400" dirty="0" err="1"/>
              <a:t>Hidilyn</a:t>
            </a:r>
            <a:r>
              <a:rPr lang="en-PH" sz="2400" dirty="0"/>
              <a:t> Diaz</a:t>
            </a:r>
            <a:r>
              <a:rPr lang="en-PH" sz="2400" dirty="0" smtClean="0"/>
              <a:t>”</a:t>
            </a:r>
            <a:endParaRPr lang="en-US" sz="2400" dirty="0" smtClean="0"/>
          </a:p>
          <a:p>
            <a:pPr marL="457200" lvl="0" indent="-457200">
              <a:buFont typeface="+mj-lt"/>
              <a:buAutoNum type="arabicPeriod"/>
            </a:pPr>
            <a:endParaRPr lang="en-US" sz="2400" dirty="0" smtClean="0"/>
          </a:p>
          <a:p>
            <a:pPr marL="457200" lvl="0" indent="-457200">
              <a:buFont typeface="+mj-lt"/>
              <a:buAutoNum type="arabicPeriod" startAt="2"/>
            </a:pPr>
            <a:r>
              <a:rPr lang="en-PH" sz="2400" dirty="0" smtClean="0"/>
              <a:t>Using </a:t>
            </a:r>
            <a:r>
              <a:rPr lang="en-PH" sz="2400" dirty="0"/>
              <a:t>the new keyword and String constructor to create a String object.</a:t>
            </a:r>
            <a:endParaRPr lang="en-US" sz="2400" dirty="0"/>
          </a:p>
          <a:p>
            <a:pPr marL="0" indent="0">
              <a:buNone/>
            </a:pPr>
            <a:r>
              <a:rPr lang="en-PH" sz="2400" dirty="0" smtClean="0"/>
              <a:t>	String </a:t>
            </a:r>
            <a:r>
              <a:rPr lang="en-PH" sz="2400" dirty="0"/>
              <a:t>sports= new String (“Weightlifting”);</a:t>
            </a:r>
            <a:endParaRPr lang="en-US" sz="2400" dirty="0"/>
          </a:p>
        </p:txBody>
      </p:sp>
    </p:spTree>
    <p:extLst>
      <p:ext uri="{BB962C8B-B14F-4D97-AF65-F5344CB8AC3E}">
        <p14:creationId xmlns:p14="http://schemas.microsoft.com/office/powerpoint/2010/main" val="1647304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620688"/>
            <a:ext cx="6985000" cy="508000"/>
          </a:xfrm>
        </p:spPr>
        <p:txBody>
          <a:bodyPr/>
          <a:lstStyle/>
          <a:p>
            <a:r>
              <a:rPr lang="en-PH" sz="3200" dirty="0"/>
              <a:t>Overloading ‘+’ vs. </a:t>
            </a:r>
            <a:r>
              <a:rPr lang="en-PH" sz="3200" dirty="0" err="1"/>
              <a:t>StringBuilder</a:t>
            </a:r>
            <a:endParaRPr lang="en-US" sz="3200" dirty="0"/>
          </a:p>
        </p:txBody>
      </p:sp>
      <p:sp>
        <p:nvSpPr>
          <p:cNvPr id="3" name="Content Placeholder 2"/>
          <p:cNvSpPr>
            <a:spLocks noGrp="1"/>
          </p:cNvSpPr>
          <p:nvPr>
            <p:ph idx="1"/>
          </p:nvPr>
        </p:nvSpPr>
        <p:spPr>
          <a:xfrm>
            <a:off x="727007" y="1700808"/>
            <a:ext cx="6497951" cy="4104456"/>
          </a:xfrm>
        </p:spPr>
        <p:txBody>
          <a:bodyPr/>
          <a:lstStyle/>
          <a:p>
            <a:pPr marL="0" lvl="0" indent="0">
              <a:buNone/>
            </a:pPr>
            <a:r>
              <a:rPr lang="en-PH" sz="3200" dirty="0"/>
              <a:t>Since String objects are immutable, you can alias to a particular String as many times as you want. Because a String is read-only, there is no possibility that one reference will change something that will affect the other references. </a:t>
            </a:r>
            <a:endParaRPr lang="en-US" sz="3200" dirty="0"/>
          </a:p>
        </p:txBody>
      </p:sp>
    </p:spTree>
    <p:extLst>
      <p:ext uri="{BB962C8B-B14F-4D97-AF65-F5344CB8AC3E}">
        <p14:creationId xmlns:p14="http://schemas.microsoft.com/office/powerpoint/2010/main" val="1392631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620688"/>
            <a:ext cx="6985000" cy="508000"/>
          </a:xfrm>
        </p:spPr>
        <p:txBody>
          <a:bodyPr/>
          <a:lstStyle/>
          <a:p>
            <a:r>
              <a:rPr lang="en-PH" sz="3200" dirty="0"/>
              <a:t>Overloading ‘+’ vs. </a:t>
            </a:r>
            <a:r>
              <a:rPr lang="en-PH" sz="3200" dirty="0" err="1"/>
              <a:t>StringBuilder</a:t>
            </a:r>
            <a:endParaRPr lang="en-US" sz="3200" dirty="0"/>
          </a:p>
        </p:txBody>
      </p:sp>
      <p:sp>
        <p:nvSpPr>
          <p:cNvPr id="3" name="Content Placeholder 2"/>
          <p:cNvSpPr>
            <a:spLocks noGrp="1"/>
          </p:cNvSpPr>
          <p:nvPr>
            <p:ph idx="1"/>
          </p:nvPr>
        </p:nvSpPr>
        <p:spPr>
          <a:xfrm>
            <a:off x="611560" y="1700808"/>
            <a:ext cx="6785984" cy="4464496"/>
          </a:xfrm>
        </p:spPr>
        <p:txBody>
          <a:bodyPr/>
          <a:lstStyle/>
          <a:p>
            <a:pPr marL="0" lvl="0" indent="0">
              <a:buNone/>
            </a:pPr>
            <a:r>
              <a:rPr lang="en-PH" sz="3200" dirty="0" smtClean="0"/>
              <a:t>Immutability </a:t>
            </a:r>
            <a:r>
              <a:rPr lang="en-PH" sz="3200" dirty="0"/>
              <a:t>can have efficiency issues. A case in point is the operator ‘+’ that has been overloaded for String objects. Overloading means that an operation has been given an extra meaning when used with a particular class</a:t>
            </a:r>
            <a:endParaRPr lang="en-US" sz="3200" dirty="0"/>
          </a:p>
        </p:txBody>
      </p:sp>
    </p:spTree>
    <p:extLst>
      <p:ext uri="{BB962C8B-B14F-4D97-AF65-F5344CB8AC3E}">
        <p14:creationId xmlns:p14="http://schemas.microsoft.com/office/powerpoint/2010/main" val="4037079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620688"/>
            <a:ext cx="6985000" cy="508000"/>
          </a:xfrm>
        </p:spPr>
        <p:txBody>
          <a:bodyPr/>
          <a:lstStyle/>
          <a:p>
            <a:r>
              <a:rPr lang="en-PH" sz="3200" dirty="0"/>
              <a:t>Overloading ‘+’ vs. </a:t>
            </a:r>
            <a:r>
              <a:rPr lang="en-PH" sz="3200" dirty="0" err="1"/>
              <a:t>StringBuilder</a:t>
            </a:r>
            <a:endParaRPr lang="en-US" sz="3200" dirty="0"/>
          </a:p>
        </p:txBody>
      </p:sp>
      <p:sp>
        <p:nvSpPr>
          <p:cNvPr id="3" name="Content Placeholder 2"/>
          <p:cNvSpPr>
            <a:spLocks noGrp="1"/>
          </p:cNvSpPr>
          <p:nvPr>
            <p:ph idx="1"/>
          </p:nvPr>
        </p:nvSpPr>
        <p:spPr>
          <a:xfrm>
            <a:off x="510983" y="1844824"/>
            <a:ext cx="6713975" cy="3888432"/>
          </a:xfrm>
        </p:spPr>
        <p:txBody>
          <a:bodyPr/>
          <a:lstStyle/>
          <a:p>
            <a:pPr marL="0" indent="0">
              <a:buNone/>
            </a:pPr>
            <a:r>
              <a:rPr lang="en-PH" sz="3200" dirty="0"/>
              <a:t>(The ‘+’ and ‘+=‘for String are the only operators that are overloaded in Java, and Java does not allow the programmer to overload any others.)1 The’+’ operator allows you to concatenate </a:t>
            </a:r>
            <a:r>
              <a:rPr lang="en-PH" sz="3200" dirty="0" smtClean="0"/>
              <a:t>Strings</a:t>
            </a:r>
            <a:endParaRPr lang="en-US" sz="3200" dirty="0"/>
          </a:p>
        </p:txBody>
      </p:sp>
    </p:spTree>
    <p:extLst>
      <p:ext uri="{BB962C8B-B14F-4D97-AF65-F5344CB8AC3E}">
        <p14:creationId xmlns:p14="http://schemas.microsoft.com/office/powerpoint/2010/main" val="1517659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636298" cy="1080120"/>
          </a:xfrm>
        </p:spPr>
        <p:txBody>
          <a:bodyPr/>
          <a:lstStyle/>
          <a:p>
            <a:r>
              <a:rPr lang="en-PH" dirty="0"/>
              <a:t>Example</a:t>
            </a:r>
            <a:endParaRPr lang="en-US" dirty="0"/>
          </a:p>
        </p:txBody>
      </p:sp>
      <p:sp>
        <p:nvSpPr>
          <p:cNvPr id="3" name="Content Placeholder 2"/>
          <p:cNvSpPr>
            <a:spLocks noGrp="1"/>
          </p:cNvSpPr>
          <p:nvPr>
            <p:ph idx="1"/>
          </p:nvPr>
        </p:nvSpPr>
        <p:spPr>
          <a:xfrm>
            <a:off x="395536" y="1484784"/>
            <a:ext cx="8424936" cy="4464496"/>
          </a:xfrm>
        </p:spPr>
        <p:txBody>
          <a:bodyPr/>
          <a:lstStyle/>
          <a:p>
            <a:pPr marL="0" indent="0">
              <a:buNone/>
            </a:pPr>
            <a:r>
              <a:rPr lang="en-PH" sz="2400" b="1" dirty="0"/>
              <a:t>Overloading </a:t>
            </a:r>
            <a:endParaRPr lang="en-US" sz="2400" dirty="0"/>
          </a:p>
          <a:p>
            <a:pPr marL="0" indent="0">
              <a:buNone/>
            </a:pPr>
            <a:endParaRPr lang="en-US" sz="2400" dirty="0"/>
          </a:p>
          <a:p>
            <a:pPr marL="0" indent="0">
              <a:buNone/>
            </a:pPr>
            <a:r>
              <a:rPr lang="en-PH" sz="2400" dirty="0"/>
              <a:t> </a:t>
            </a:r>
            <a:r>
              <a:rPr lang="en-PH" sz="2400" dirty="0" smtClean="0"/>
              <a:t>   String </a:t>
            </a:r>
            <a:r>
              <a:rPr lang="en-PH" sz="2400" dirty="0"/>
              <a:t>name = "</a:t>
            </a:r>
            <a:r>
              <a:rPr lang="en-PH" sz="2400" dirty="0" err="1"/>
              <a:t>Hidilyn</a:t>
            </a:r>
            <a:r>
              <a:rPr lang="en-PH" sz="2400" dirty="0"/>
              <a:t> Diaz";</a:t>
            </a:r>
            <a:endParaRPr lang="en-US" sz="2400" dirty="0"/>
          </a:p>
          <a:p>
            <a:pPr marL="0" indent="0">
              <a:buNone/>
            </a:pPr>
            <a:r>
              <a:rPr lang="en-PH" sz="2400" dirty="0"/>
              <a:t> </a:t>
            </a:r>
            <a:r>
              <a:rPr lang="en-PH" sz="2400" dirty="0" smtClean="0"/>
              <a:t>   String </a:t>
            </a:r>
            <a:r>
              <a:rPr lang="en-PH" sz="2400" dirty="0"/>
              <a:t>sports = "Weightlifting";</a:t>
            </a:r>
            <a:endParaRPr lang="en-US" sz="2400" dirty="0"/>
          </a:p>
          <a:p>
            <a:pPr marL="0" indent="0">
              <a:buNone/>
            </a:pPr>
            <a:r>
              <a:rPr lang="en-PH" sz="2400" dirty="0"/>
              <a:t> </a:t>
            </a:r>
            <a:r>
              <a:rPr lang="en-PH" sz="2400" dirty="0" smtClean="0"/>
              <a:t>   String </a:t>
            </a:r>
            <a:r>
              <a:rPr lang="en-PH" sz="2400" dirty="0"/>
              <a:t>achievement = "Olympic Gold Medalist";</a:t>
            </a:r>
            <a:endParaRPr lang="en-US" sz="2400" dirty="0"/>
          </a:p>
          <a:p>
            <a:pPr marL="0" indent="0">
              <a:buNone/>
            </a:pPr>
            <a:r>
              <a:rPr lang="en-PH" sz="2400" dirty="0"/>
              <a:t> </a:t>
            </a:r>
            <a:r>
              <a:rPr lang="en-PH" sz="2400" dirty="0" smtClean="0"/>
              <a:t>   String </a:t>
            </a:r>
            <a:r>
              <a:rPr lang="en-PH" sz="2400" dirty="0" err="1"/>
              <a:t>strFinal</a:t>
            </a:r>
            <a:r>
              <a:rPr lang="en-PH" sz="2400" dirty="0"/>
              <a:t> = name + " " + sports + " " + achievement;</a:t>
            </a:r>
            <a:endParaRPr lang="en-US" sz="2400" dirty="0"/>
          </a:p>
          <a:p>
            <a:pPr marL="0" indent="0">
              <a:buNone/>
            </a:pPr>
            <a:r>
              <a:rPr lang="en-PH" sz="2400" dirty="0"/>
              <a:t> </a:t>
            </a:r>
            <a:endParaRPr lang="en-US" sz="2400" dirty="0"/>
          </a:p>
          <a:p>
            <a:pPr marL="0" indent="0">
              <a:buNone/>
            </a:pPr>
            <a:r>
              <a:rPr lang="en-PH" sz="2400" dirty="0" smtClean="0"/>
              <a:t>System.out.println(</a:t>
            </a:r>
            <a:r>
              <a:rPr lang="en-PH" sz="2400" dirty="0" err="1" smtClean="0"/>
              <a:t>strFinal</a:t>
            </a:r>
            <a:r>
              <a:rPr lang="en-PH" sz="2400" dirty="0"/>
              <a:t>);</a:t>
            </a:r>
            <a:endParaRPr lang="en-US" sz="2400" dirty="0"/>
          </a:p>
        </p:txBody>
      </p:sp>
      <p:sp>
        <p:nvSpPr>
          <p:cNvPr id="4" name="Rectangle 3"/>
          <p:cNvSpPr/>
          <p:nvPr/>
        </p:nvSpPr>
        <p:spPr>
          <a:xfrm>
            <a:off x="683568" y="5626114"/>
            <a:ext cx="6132242" cy="400110"/>
          </a:xfrm>
          <a:prstGeom prst="rect">
            <a:avLst/>
          </a:prstGeom>
        </p:spPr>
        <p:txBody>
          <a:bodyPr wrap="square">
            <a:spAutoFit/>
          </a:bodyPr>
          <a:lstStyle/>
          <a:p>
            <a:r>
              <a:rPr lang="en-PH" sz="2000" dirty="0">
                <a:solidFill>
                  <a:schemeClr val="bg1"/>
                </a:solidFill>
                <a:latin typeface="Times New Roman" panose="02020603050405020304" pitchFamily="18" charset="0"/>
                <a:ea typeface="Calibri" panose="020F0502020204030204" pitchFamily="34" charset="0"/>
              </a:rPr>
              <a:t>Note: You can also use the += to concatenate </a:t>
            </a:r>
            <a:r>
              <a:rPr lang="en-PH" sz="2000" dirty="0" smtClean="0">
                <a:solidFill>
                  <a:schemeClr val="bg1"/>
                </a:solidFill>
                <a:latin typeface="Times New Roman" panose="02020603050405020304" pitchFamily="18" charset="0"/>
                <a:ea typeface="Calibri" panose="020F0502020204030204" pitchFamily="34" charset="0"/>
              </a:rPr>
              <a:t>strings</a:t>
            </a:r>
            <a:endParaRPr lang="en-US" sz="2000" dirty="0">
              <a:solidFill>
                <a:schemeClr val="bg1"/>
              </a:solidFill>
            </a:endParaRPr>
          </a:p>
        </p:txBody>
      </p:sp>
    </p:spTree>
    <p:extLst>
      <p:ext uri="{BB962C8B-B14F-4D97-AF65-F5344CB8AC3E}">
        <p14:creationId xmlns:p14="http://schemas.microsoft.com/office/powerpoint/2010/main" val="4261962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636298" cy="1080120"/>
          </a:xfrm>
        </p:spPr>
        <p:txBody>
          <a:bodyPr/>
          <a:lstStyle/>
          <a:p>
            <a:r>
              <a:rPr lang="en-PH" dirty="0"/>
              <a:t>Example</a:t>
            </a:r>
            <a:endParaRPr lang="en-US" dirty="0"/>
          </a:p>
        </p:txBody>
      </p:sp>
      <p:sp>
        <p:nvSpPr>
          <p:cNvPr id="3" name="Content Placeholder 2"/>
          <p:cNvSpPr>
            <a:spLocks noGrp="1"/>
          </p:cNvSpPr>
          <p:nvPr>
            <p:ph idx="1"/>
          </p:nvPr>
        </p:nvSpPr>
        <p:spPr>
          <a:xfrm>
            <a:off x="395536" y="1484784"/>
            <a:ext cx="7488832" cy="3960440"/>
          </a:xfrm>
        </p:spPr>
        <p:txBody>
          <a:bodyPr/>
          <a:lstStyle/>
          <a:p>
            <a:pPr marL="0" indent="0">
              <a:buNone/>
            </a:pPr>
            <a:r>
              <a:rPr lang="en-PH" b="1" dirty="0"/>
              <a:t>String Builder</a:t>
            </a:r>
            <a:endParaRPr lang="en-US" sz="2400" dirty="0"/>
          </a:p>
          <a:p>
            <a:pPr marL="0" indent="0">
              <a:buNone/>
            </a:pPr>
            <a:r>
              <a:rPr lang="en-PH" sz="2400" dirty="0"/>
              <a:t> </a:t>
            </a:r>
            <a:r>
              <a:rPr lang="en-PH" sz="2400" dirty="0" smtClean="0"/>
              <a:t>   </a:t>
            </a:r>
            <a:r>
              <a:rPr lang="en-PH" dirty="0" err="1" smtClean="0"/>
              <a:t>StringBuilder</a:t>
            </a:r>
            <a:r>
              <a:rPr lang="en-PH" dirty="0" smtClean="0"/>
              <a:t> </a:t>
            </a:r>
            <a:r>
              <a:rPr lang="en-PH" dirty="0" err="1"/>
              <a:t>strFinal</a:t>
            </a:r>
            <a:r>
              <a:rPr lang="en-PH" dirty="0"/>
              <a:t> = new </a:t>
            </a:r>
            <a:r>
              <a:rPr lang="en-PH" dirty="0" err="1"/>
              <a:t>StringBuilder</a:t>
            </a:r>
            <a:r>
              <a:rPr lang="en-PH" dirty="0"/>
              <a:t>();</a:t>
            </a:r>
            <a:endParaRPr lang="en-US" dirty="0"/>
          </a:p>
          <a:p>
            <a:pPr marL="0" indent="0">
              <a:buNone/>
            </a:pPr>
            <a:r>
              <a:rPr lang="en-PH" dirty="0"/>
              <a:t> </a:t>
            </a:r>
            <a:r>
              <a:rPr lang="en-PH" dirty="0" smtClean="0"/>
              <a:t>  </a:t>
            </a:r>
            <a:r>
              <a:rPr lang="en-PH" dirty="0" err="1" smtClean="0"/>
              <a:t>strFinal.append</a:t>
            </a:r>
            <a:r>
              <a:rPr lang="en-PH" dirty="0"/>
              <a:t>("</a:t>
            </a:r>
            <a:r>
              <a:rPr lang="en-PH" dirty="0" err="1"/>
              <a:t>Hidilyn</a:t>
            </a:r>
            <a:r>
              <a:rPr lang="en-PH" dirty="0"/>
              <a:t> Diaz ");</a:t>
            </a:r>
            <a:endParaRPr lang="en-US" dirty="0"/>
          </a:p>
          <a:p>
            <a:pPr marL="0" indent="0">
              <a:buNone/>
            </a:pPr>
            <a:r>
              <a:rPr lang="en-PH" dirty="0"/>
              <a:t> </a:t>
            </a:r>
            <a:r>
              <a:rPr lang="en-PH" dirty="0" smtClean="0"/>
              <a:t>  </a:t>
            </a:r>
            <a:r>
              <a:rPr lang="en-PH" dirty="0" err="1" smtClean="0"/>
              <a:t>strFinal.append</a:t>
            </a:r>
            <a:r>
              <a:rPr lang="en-PH" dirty="0"/>
              <a:t>("Weightlifting ");</a:t>
            </a:r>
            <a:endParaRPr lang="en-US" dirty="0"/>
          </a:p>
          <a:p>
            <a:pPr marL="0" indent="0">
              <a:buNone/>
            </a:pPr>
            <a:r>
              <a:rPr lang="en-PH" dirty="0"/>
              <a:t> </a:t>
            </a:r>
            <a:r>
              <a:rPr lang="en-PH" dirty="0" smtClean="0"/>
              <a:t>  </a:t>
            </a:r>
            <a:r>
              <a:rPr lang="en-PH" dirty="0" err="1" smtClean="0"/>
              <a:t>strFinal.append</a:t>
            </a:r>
            <a:r>
              <a:rPr lang="en-PH" dirty="0"/>
              <a:t>("Olympic Gold Medalist");</a:t>
            </a:r>
            <a:endParaRPr lang="en-US" dirty="0"/>
          </a:p>
          <a:p>
            <a:pPr marL="0" indent="0">
              <a:buNone/>
            </a:pPr>
            <a:endParaRPr lang="en-US" dirty="0"/>
          </a:p>
          <a:p>
            <a:pPr marL="0" indent="0">
              <a:buNone/>
            </a:pPr>
            <a:r>
              <a:rPr lang="en-PH" dirty="0" smtClean="0"/>
              <a:t>   System.out.println(</a:t>
            </a:r>
            <a:r>
              <a:rPr lang="en-PH" dirty="0" err="1" smtClean="0"/>
              <a:t>strFinal</a:t>
            </a:r>
            <a:r>
              <a:rPr lang="en-PH" dirty="0"/>
              <a:t>);</a:t>
            </a:r>
            <a:endParaRPr lang="en-US" dirty="0"/>
          </a:p>
        </p:txBody>
      </p:sp>
    </p:spTree>
    <p:extLst>
      <p:ext uri="{BB962C8B-B14F-4D97-AF65-F5344CB8AC3E}">
        <p14:creationId xmlns:p14="http://schemas.microsoft.com/office/powerpoint/2010/main" val="320197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636298" cy="1080120"/>
          </a:xfrm>
        </p:spPr>
        <p:txBody>
          <a:bodyPr/>
          <a:lstStyle/>
          <a:p>
            <a:r>
              <a:rPr lang="en-PH" dirty="0"/>
              <a:t>Example</a:t>
            </a:r>
            <a:endParaRPr lang="en-US" dirty="0"/>
          </a:p>
        </p:txBody>
      </p:sp>
      <p:sp>
        <p:nvSpPr>
          <p:cNvPr id="3" name="Content Placeholder 2"/>
          <p:cNvSpPr>
            <a:spLocks noGrp="1"/>
          </p:cNvSpPr>
          <p:nvPr>
            <p:ph idx="1"/>
          </p:nvPr>
        </p:nvSpPr>
        <p:spPr>
          <a:xfrm>
            <a:off x="395536" y="1484784"/>
            <a:ext cx="8424936" cy="4464496"/>
          </a:xfrm>
        </p:spPr>
        <p:txBody>
          <a:bodyPr/>
          <a:lstStyle/>
          <a:p>
            <a:pPr marL="0" indent="0">
              <a:buNone/>
            </a:pPr>
            <a:r>
              <a:rPr lang="en-PH" b="1" dirty="0"/>
              <a:t>String </a:t>
            </a:r>
            <a:r>
              <a:rPr lang="en-PH" b="1" dirty="0" smtClean="0"/>
              <a:t>Buffer</a:t>
            </a:r>
            <a:endParaRPr lang="en-US" sz="2400" dirty="0"/>
          </a:p>
          <a:p>
            <a:pPr marL="0" indent="0">
              <a:buNone/>
            </a:pPr>
            <a:r>
              <a:rPr lang="en-PH" sz="2400" dirty="0"/>
              <a:t> </a:t>
            </a:r>
            <a:r>
              <a:rPr lang="en-PH" sz="2400" dirty="0" smtClean="0"/>
              <a:t>  </a:t>
            </a:r>
            <a:r>
              <a:rPr lang="en-PH" sz="2400" dirty="0" err="1" smtClean="0"/>
              <a:t>StringBuffer</a:t>
            </a:r>
            <a:r>
              <a:rPr lang="en-PH" sz="2400" dirty="0" smtClean="0"/>
              <a:t> </a:t>
            </a:r>
            <a:r>
              <a:rPr lang="en-PH" sz="2400" dirty="0" err="1"/>
              <a:t>strFinal</a:t>
            </a:r>
            <a:r>
              <a:rPr lang="en-PH" sz="2400" dirty="0"/>
              <a:t> = new </a:t>
            </a:r>
            <a:r>
              <a:rPr lang="en-PH" sz="2400" dirty="0" err="1"/>
              <a:t>StringBuffer</a:t>
            </a:r>
            <a:r>
              <a:rPr lang="en-PH" sz="2400" dirty="0" smtClean="0"/>
              <a:t>();</a:t>
            </a:r>
            <a:endParaRPr lang="en-US" sz="2400" dirty="0"/>
          </a:p>
          <a:p>
            <a:pPr marL="0" indent="0">
              <a:buNone/>
            </a:pPr>
            <a:r>
              <a:rPr lang="en-PH" sz="2400" dirty="0"/>
              <a:t>   </a:t>
            </a:r>
            <a:r>
              <a:rPr lang="en-PH" sz="2400" dirty="0" err="1"/>
              <a:t>strFinal.append</a:t>
            </a:r>
            <a:r>
              <a:rPr lang="en-PH" sz="2400" dirty="0"/>
              <a:t>("</a:t>
            </a:r>
            <a:r>
              <a:rPr lang="en-PH" sz="2400" dirty="0" err="1"/>
              <a:t>Hidilyn</a:t>
            </a:r>
            <a:r>
              <a:rPr lang="en-PH" sz="2400" dirty="0"/>
              <a:t> Diaz ");</a:t>
            </a:r>
            <a:endParaRPr lang="en-US" sz="2400" dirty="0"/>
          </a:p>
          <a:p>
            <a:pPr marL="0" indent="0">
              <a:buNone/>
            </a:pPr>
            <a:r>
              <a:rPr lang="en-PH" sz="2400" dirty="0"/>
              <a:t>   </a:t>
            </a:r>
            <a:r>
              <a:rPr lang="en-PH" sz="2400" dirty="0" err="1"/>
              <a:t>strFinal.append</a:t>
            </a:r>
            <a:r>
              <a:rPr lang="en-PH" sz="2400" dirty="0"/>
              <a:t>("Weightlifting ");</a:t>
            </a:r>
            <a:endParaRPr lang="en-US" sz="2400" dirty="0"/>
          </a:p>
          <a:p>
            <a:pPr marL="0" indent="0">
              <a:buNone/>
            </a:pPr>
            <a:r>
              <a:rPr lang="en-PH" sz="2400" dirty="0"/>
              <a:t>   </a:t>
            </a:r>
            <a:r>
              <a:rPr lang="en-PH" sz="2400" dirty="0" err="1"/>
              <a:t>strFinal.append</a:t>
            </a:r>
            <a:r>
              <a:rPr lang="en-PH" sz="2400" dirty="0"/>
              <a:t>("Olympic Gold Medalist");</a:t>
            </a:r>
            <a:endParaRPr lang="en-US" sz="2400" dirty="0"/>
          </a:p>
          <a:p>
            <a:pPr marL="0" indent="0">
              <a:buNone/>
            </a:pPr>
            <a:endParaRPr lang="en-US" sz="2400" dirty="0"/>
          </a:p>
          <a:p>
            <a:pPr marL="0" indent="0">
              <a:buNone/>
            </a:pPr>
            <a:r>
              <a:rPr lang="en-PH" sz="2400" dirty="0"/>
              <a:t>   System.out.println(</a:t>
            </a:r>
            <a:r>
              <a:rPr lang="en-PH" sz="2400" dirty="0" err="1"/>
              <a:t>strFinal</a:t>
            </a:r>
            <a:r>
              <a:rPr lang="en-PH" sz="2400" dirty="0"/>
              <a:t>);</a:t>
            </a:r>
            <a:endParaRPr lang="en-US" sz="2400" dirty="0"/>
          </a:p>
        </p:txBody>
      </p:sp>
    </p:spTree>
    <p:extLst>
      <p:ext uri="{BB962C8B-B14F-4D97-AF65-F5344CB8AC3E}">
        <p14:creationId xmlns:p14="http://schemas.microsoft.com/office/powerpoint/2010/main" val="1226296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96752"/>
            <a:ext cx="6624736" cy="3600400"/>
          </a:xfrm>
        </p:spPr>
        <p:txBody>
          <a:bodyPr/>
          <a:lstStyle/>
          <a:p>
            <a:r>
              <a:rPr lang="en-PH" sz="3200" dirty="0">
                <a:latin typeface="+mn-lt"/>
              </a:rPr>
              <a:t>The difference between </a:t>
            </a:r>
            <a:r>
              <a:rPr lang="en-PH" sz="3200" dirty="0" err="1">
                <a:latin typeface="+mn-lt"/>
              </a:rPr>
              <a:t>StringBuilder</a:t>
            </a:r>
            <a:r>
              <a:rPr lang="en-PH" sz="3200" dirty="0">
                <a:latin typeface="+mn-lt"/>
              </a:rPr>
              <a:t> and </a:t>
            </a:r>
            <a:r>
              <a:rPr lang="en-PH" sz="3200" dirty="0" err="1">
                <a:latin typeface="+mn-lt"/>
              </a:rPr>
              <a:t>StringBuffer</a:t>
            </a:r>
            <a:r>
              <a:rPr lang="en-PH" sz="3200" dirty="0">
                <a:latin typeface="+mn-lt"/>
              </a:rPr>
              <a:t> is that </a:t>
            </a:r>
            <a:r>
              <a:rPr lang="en-PH" sz="3200" dirty="0" err="1">
                <a:latin typeface="+mn-lt"/>
              </a:rPr>
              <a:t>StringBuffer</a:t>
            </a:r>
            <a:r>
              <a:rPr lang="en-PH" sz="3200" dirty="0">
                <a:latin typeface="+mn-lt"/>
              </a:rPr>
              <a:t> is </a:t>
            </a:r>
            <a:r>
              <a:rPr lang="en-PH" sz="3200" dirty="0" smtClean="0">
                <a:latin typeface="+mn-lt"/>
              </a:rPr>
              <a:t>Synchronized, </a:t>
            </a:r>
            <a:r>
              <a:rPr lang="en-PH" sz="3200" dirty="0">
                <a:latin typeface="+mn-lt"/>
              </a:rPr>
              <a:t>also </a:t>
            </a:r>
            <a:r>
              <a:rPr lang="en-PH" sz="3200" dirty="0" err="1" smtClean="0">
                <a:latin typeface="+mn-lt"/>
              </a:rPr>
              <a:t>StringBuffer</a:t>
            </a:r>
            <a:r>
              <a:rPr lang="en-PH" sz="3200" dirty="0" smtClean="0">
                <a:latin typeface="+mn-lt"/>
              </a:rPr>
              <a:t> </a:t>
            </a:r>
            <a:r>
              <a:rPr lang="en-PH" sz="3200" dirty="0">
                <a:latin typeface="+mn-lt"/>
              </a:rPr>
              <a:t>is older than </a:t>
            </a:r>
            <a:r>
              <a:rPr lang="en-PH" sz="3200" dirty="0" err="1">
                <a:latin typeface="+mn-lt"/>
              </a:rPr>
              <a:t>StringBuilder</a:t>
            </a:r>
            <a:r>
              <a:rPr lang="en-PH" sz="3200" dirty="0">
                <a:latin typeface="+mn-lt"/>
              </a:rPr>
              <a:t>. </a:t>
            </a:r>
            <a:endParaRPr lang="en-US" sz="3200" dirty="0">
              <a:latin typeface="+mn-lt"/>
            </a:endParaRPr>
          </a:p>
        </p:txBody>
      </p:sp>
    </p:spTree>
    <p:extLst>
      <p:ext uri="{BB962C8B-B14F-4D97-AF65-F5344CB8AC3E}">
        <p14:creationId xmlns:p14="http://schemas.microsoft.com/office/powerpoint/2010/main" val="2273880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96752"/>
            <a:ext cx="6624736" cy="3600400"/>
          </a:xfrm>
        </p:spPr>
        <p:txBody>
          <a:bodyPr/>
          <a:lstStyle/>
          <a:p>
            <a:r>
              <a:rPr lang="en-PH" sz="3200" dirty="0" err="1">
                <a:latin typeface="+mn-lt"/>
              </a:rPr>
              <a:t>StringBuilder</a:t>
            </a:r>
            <a:r>
              <a:rPr lang="en-PH" sz="3200" dirty="0">
                <a:latin typeface="+mn-lt"/>
              </a:rPr>
              <a:t> is meant as a replacement to </a:t>
            </a:r>
            <a:r>
              <a:rPr lang="en-PH" sz="3200" dirty="0" err="1">
                <a:latin typeface="+mn-lt"/>
              </a:rPr>
              <a:t>StringBuffer</a:t>
            </a:r>
            <a:r>
              <a:rPr lang="en-PH" sz="3200" dirty="0">
                <a:latin typeface="+mn-lt"/>
              </a:rPr>
              <a:t> where synchronization is not necessary. </a:t>
            </a:r>
            <a:endParaRPr lang="en-US" sz="3200" dirty="0">
              <a:latin typeface="+mn-lt"/>
            </a:endParaRPr>
          </a:p>
        </p:txBody>
      </p:sp>
    </p:spTree>
    <p:extLst>
      <p:ext uri="{BB962C8B-B14F-4D97-AF65-F5344CB8AC3E}">
        <p14:creationId xmlns:p14="http://schemas.microsoft.com/office/powerpoint/2010/main" val="421709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636298" cy="1080120"/>
          </a:xfrm>
        </p:spPr>
        <p:txBody>
          <a:bodyPr/>
          <a:lstStyle/>
          <a:p>
            <a:r>
              <a:rPr lang="en-PH" dirty="0"/>
              <a:t>The String Methods</a:t>
            </a:r>
            <a:endParaRPr lang="en-US" dirty="0"/>
          </a:p>
        </p:txBody>
      </p:sp>
      <p:sp>
        <p:nvSpPr>
          <p:cNvPr id="3" name="Content Placeholder 2"/>
          <p:cNvSpPr>
            <a:spLocks noGrp="1"/>
          </p:cNvSpPr>
          <p:nvPr>
            <p:ph idx="1"/>
          </p:nvPr>
        </p:nvSpPr>
        <p:spPr>
          <a:xfrm>
            <a:off x="395536" y="1484784"/>
            <a:ext cx="7056784" cy="3744416"/>
          </a:xfrm>
        </p:spPr>
        <p:txBody>
          <a:bodyPr/>
          <a:lstStyle/>
          <a:p>
            <a:pPr marL="0" indent="0">
              <a:buNone/>
            </a:pPr>
            <a:r>
              <a:rPr lang="en-PH" sz="3200" dirty="0"/>
              <a:t>The String class provides methods to perform operations on strings. Table 6.2 </a:t>
            </a:r>
            <a:r>
              <a:rPr lang="en-PH" sz="3200" dirty="0" smtClean="0"/>
              <a:t>of your handouts, shows </a:t>
            </a:r>
            <a:r>
              <a:rPr lang="en-PH" sz="3200" dirty="0"/>
              <a:t>the list of some commonly used String methods in Java. These methods can only create and return a new string that contains the result of the operation.</a:t>
            </a:r>
            <a:endParaRPr lang="en-US" sz="3200" dirty="0"/>
          </a:p>
        </p:txBody>
      </p:sp>
    </p:spTree>
    <p:extLst>
      <p:ext uri="{BB962C8B-B14F-4D97-AF65-F5344CB8AC3E}">
        <p14:creationId xmlns:p14="http://schemas.microsoft.com/office/powerpoint/2010/main" val="2500010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6064" y="476672"/>
            <a:ext cx="6916216" cy="1368152"/>
          </a:xfrm>
        </p:spPr>
        <p:txBody>
          <a:bodyPr/>
          <a:lstStyle/>
          <a:p>
            <a:r>
              <a:rPr lang="en-PH" dirty="0">
                <a:effectLst/>
                <a:latin typeface="Arial" panose="020B0604020202020204" pitchFamily="34" charset="0"/>
              </a:rPr>
              <a:t>In This Chapter you will </a:t>
            </a:r>
            <a:r>
              <a:rPr lang="en-PH" dirty="0"/>
              <a:t>be able </a:t>
            </a:r>
            <a:r>
              <a:rPr lang="en-PH" dirty="0" smtClean="0"/>
              <a:t>to:</a:t>
            </a:r>
            <a:endParaRPr lang="uk-UA" dirty="0"/>
          </a:p>
        </p:txBody>
      </p:sp>
      <p:sp>
        <p:nvSpPr>
          <p:cNvPr id="36867" name="Rectangle 3"/>
          <p:cNvSpPr>
            <a:spLocks noGrp="1" noChangeArrowheads="1"/>
          </p:cNvSpPr>
          <p:nvPr>
            <p:ph type="body" idx="1"/>
          </p:nvPr>
        </p:nvSpPr>
        <p:spPr>
          <a:xfrm>
            <a:off x="179512" y="1988889"/>
            <a:ext cx="7992888" cy="3384327"/>
          </a:xfrm>
        </p:spPr>
        <p:txBody>
          <a:bodyPr/>
          <a:lstStyle/>
          <a:p>
            <a:pPr lvl="0"/>
            <a:r>
              <a:rPr lang="en-PH" sz="3200" dirty="0"/>
              <a:t>Understand the nature of Strings in Java</a:t>
            </a:r>
            <a:endParaRPr lang="en-US" sz="3200" dirty="0"/>
          </a:p>
          <a:p>
            <a:pPr lvl="0"/>
            <a:r>
              <a:rPr lang="en-PH" sz="3200" dirty="0"/>
              <a:t>Work with substrings</a:t>
            </a:r>
            <a:endParaRPr lang="en-US" sz="3200" dirty="0"/>
          </a:p>
          <a:p>
            <a:pPr lvl="0"/>
            <a:r>
              <a:rPr lang="en-PH" sz="3200" dirty="0"/>
              <a:t>Use </a:t>
            </a:r>
            <a:r>
              <a:rPr lang="en-PH" sz="3200" dirty="0" err="1"/>
              <a:t>StringBuilder</a:t>
            </a:r>
            <a:r>
              <a:rPr lang="en-PH" sz="3200" dirty="0"/>
              <a:t> and </a:t>
            </a:r>
            <a:r>
              <a:rPr lang="en-PH" sz="3200" dirty="0" err="1"/>
              <a:t>StringBuffer</a:t>
            </a:r>
            <a:r>
              <a:rPr lang="en-PH" sz="3200" dirty="0"/>
              <a:t> Class</a:t>
            </a:r>
            <a:endParaRPr lang="en-US" sz="3200" dirty="0"/>
          </a:p>
          <a:p>
            <a:pPr lvl="0"/>
            <a:r>
              <a:rPr lang="en-PH" sz="3200" dirty="0"/>
              <a:t>Apply different methods of String class in writing a program</a:t>
            </a:r>
            <a:endParaRPr lang="en-US" sz="3200" dirty="0"/>
          </a:p>
          <a:p>
            <a:r>
              <a:rPr lang="en-PH" sz="3200" dirty="0"/>
              <a:t> Do String Manipulation </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564904"/>
            <a:ext cx="6636298" cy="1080120"/>
          </a:xfrm>
        </p:spPr>
        <p:txBody>
          <a:bodyPr/>
          <a:lstStyle/>
          <a:p>
            <a:pPr algn="ctr"/>
            <a:r>
              <a:rPr lang="en-PH" dirty="0" smtClean="0"/>
              <a:t>Here are some example of String Methods</a:t>
            </a:r>
            <a:endParaRPr lang="en-US" dirty="0"/>
          </a:p>
        </p:txBody>
      </p:sp>
    </p:spTree>
    <p:extLst>
      <p:ext uri="{BB962C8B-B14F-4D97-AF65-F5344CB8AC3E}">
        <p14:creationId xmlns:p14="http://schemas.microsoft.com/office/powerpoint/2010/main" val="1151686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68760"/>
            <a:ext cx="7272808" cy="4248472"/>
          </a:xfrm>
        </p:spPr>
        <p:txBody>
          <a:bodyPr/>
          <a:lstStyle/>
          <a:p>
            <a:r>
              <a:rPr lang="en-PH" sz="2800" dirty="0"/>
              <a:t>Assume the following </a:t>
            </a:r>
            <a:r>
              <a:rPr lang="en-PH" sz="2800" dirty="0" smtClean="0"/>
              <a:t>statement</a:t>
            </a:r>
            <a:br>
              <a:rPr lang="en-PH" sz="2800" dirty="0" smtClean="0"/>
            </a:br>
            <a:r>
              <a:rPr lang="en-PH" sz="2800" dirty="0" smtClean="0"/>
              <a:t/>
            </a:r>
            <a:br>
              <a:rPr lang="en-PH" sz="2800" dirty="0" smtClean="0"/>
            </a:br>
            <a:r>
              <a:rPr lang="en-PH" sz="3200" dirty="0" smtClean="0">
                <a:solidFill>
                  <a:srgbClr val="00B0F0"/>
                </a:solidFill>
              </a:rPr>
              <a:t>String </a:t>
            </a:r>
            <a:r>
              <a:rPr lang="en-PH" sz="3200" dirty="0" err="1">
                <a:solidFill>
                  <a:srgbClr val="00B0F0"/>
                </a:solidFill>
              </a:rPr>
              <a:t>string</a:t>
            </a:r>
            <a:r>
              <a:rPr lang="en-PH" sz="3200" dirty="0">
                <a:solidFill>
                  <a:srgbClr val="00B0F0"/>
                </a:solidFill>
              </a:rPr>
              <a:t> = “Java Programming</a:t>
            </a:r>
            <a:r>
              <a:rPr lang="en-PH" sz="3200" dirty="0" smtClean="0">
                <a:solidFill>
                  <a:srgbClr val="00B0F0"/>
                </a:solidFill>
              </a:rPr>
              <a:t>”;</a:t>
            </a:r>
            <a:br>
              <a:rPr lang="en-PH" sz="3200" dirty="0" smtClean="0">
                <a:solidFill>
                  <a:srgbClr val="00B0F0"/>
                </a:solidFill>
              </a:rPr>
            </a:br>
            <a:r>
              <a:rPr lang="en-PH" sz="3200" dirty="0">
                <a:solidFill>
                  <a:srgbClr val="00B0F0"/>
                </a:solidFill>
              </a:rPr>
              <a:t/>
            </a:r>
            <a:br>
              <a:rPr lang="en-PH" sz="3200" dirty="0">
                <a:solidFill>
                  <a:srgbClr val="00B0F0"/>
                </a:solidFill>
              </a:rPr>
            </a:br>
            <a:r>
              <a:rPr lang="en-PH" sz="3200" dirty="0" smtClean="0">
                <a:solidFill>
                  <a:schemeClr val="bg1">
                    <a:lumMod val="95000"/>
                  </a:schemeClr>
                </a:solidFill>
              </a:rPr>
              <a:t>in the </a:t>
            </a:r>
            <a:r>
              <a:rPr lang="en-PH" sz="3200" dirty="0" smtClean="0"/>
              <a:t>succeeding </a:t>
            </a:r>
            <a:r>
              <a:rPr lang="en-PH" sz="3200" dirty="0"/>
              <a:t>example </a:t>
            </a:r>
            <a:r>
              <a:rPr lang="en-PH" sz="3200" dirty="0" smtClean="0"/>
              <a:t>we will be using the variable string which contains the literal String </a:t>
            </a:r>
            <a:r>
              <a:rPr lang="en-PH" sz="3200" dirty="0">
                <a:solidFill>
                  <a:srgbClr val="00B0F0"/>
                </a:solidFill>
              </a:rPr>
              <a:t>“Java Programming”</a:t>
            </a:r>
            <a:endParaRPr lang="en-US" sz="3200" dirty="0">
              <a:solidFill>
                <a:schemeClr val="bg1">
                  <a:lumMod val="95000"/>
                </a:schemeClr>
              </a:solidFill>
            </a:endParaRPr>
          </a:p>
        </p:txBody>
      </p:sp>
    </p:spTree>
    <p:extLst>
      <p:ext uri="{BB962C8B-B14F-4D97-AF65-F5344CB8AC3E}">
        <p14:creationId xmlns:p14="http://schemas.microsoft.com/office/powerpoint/2010/main" val="2408890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636298" cy="1080120"/>
          </a:xfrm>
        </p:spPr>
        <p:txBody>
          <a:bodyPr/>
          <a:lstStyle/>
          <a:p>
            <a:r>
              <a:rPr lang="en-PH" dirty="0" err="1"/>
              <a:t>charAt</a:t>
            </a:r>
            <a:r>
              <a:rPr lang="en-PH" dirty="0"/>
              <a:t>(index)</a:t>
            </a:r>
            <a:endParaRPr lang="en-US" dirty="0"/>
          </a:p>
        </p:txBody>
      </p:sp>
      <p:sp>
        <p:nvSpPr>
          <p:cNvPr id="3" name="Content Placeholder 2"/>
          <p:cNvSpPr>
            <a:spLocks noGrp="1"/>
          </p:cNvSpPr>
          <p:nvPr>
            <p:ph idx="1"/>
          </p:nvPr>
        </p:nvSpPr>
        <p:spPr>
          <a:xfrm>
            <a:off x="683568" y="2132856"/>
            <a:ext cx="6264696" cy="1152128"/>
          </a:xfrm>
        </p:spPr>
        <p:txBody>
          <a:bodyPr/>
          <a:lstStyle/>
          <a:p>
            <a:pPr marL="0" indent="0">
              <a:buNone/>
            </a:pPr>
            <a:r>
              <a:rPr lang="en-PH" dirty="0"/>
              <a:t>Returns the character of a string based on the specified index</a:t>
            </a:r>
            <a:r>
              <a:rPr lang="en-PH" sz="2400" dirty="0"/>
              <a:t> </a:t>
            </a:r>
            <a:endParaRPr lang="en-US" sz="2400" dirty="0"/>
          </a:p>
        </p:txBody>
      </p:sp>
      <p:sp>
        <p:nvSpPr>
          <p:cNvPr id="4" name="Rectangle 3"/>
          <p:cNvSpPr/>
          <p:nvPr/>
        </p:nvSpPr>
        <p:spPr>
          <a:xfrm>
            <a:off x="971600" y="4293096"/>
            <a:ext cx="4176464" cy="954107"/>
          </a:xfrm>
          <a:prstGeom prst="rect">
            <a:avLst/>
          </a:prstGeom>
        </p:spPr>
        <p:txBody>
          <a:bodyPr wrap="square">
            <a:spAutoFit/>
          </a:bodyPr>
          <a:lstStyle/>
          <a:p>
            <a:r>
              <a:rPr lang="en-PH" sz="2800" dirty="0" err="1">
                <a:solidFill>
                  <a:schemeClr val="bg1"/>
                </a:solidFill>
              </a:rPr>
              <a:t>string.charAt</a:t>
            </a:r>
            <a:r>
              <a:rPr lang="en-PH" sz="2800" dirty="0">
                <a:solidFill>
                  <a:schemeClr val="bg1"/>
                </a:solidFill>
              </a:rPr>
              <a:t>(2</a:t>
            </a:r>
            <a:r>
              <a:rPr lang="en-PH" sz="2800" dirty="0" smtClean="0">
                <a:solidFill>
                  <a:schemeClr val="bg1"/>
                </a:solidFill>
              </a:rPr>
              <a:t>);</a:t>
            </a:r>
          </a:p>
          <a:p>
            <a:r>
              <a:rPr lang="en-PH" sz="2800" dirty="0">
                <a:solidFill>
                  <a:schemeClr val="bg1"/>
                </a:solidFill>
              </a:rPr>
              <a:t> </a:t>
            </a:r>
            <a:r>
              <a:rPr lang="en-PH" sz="2800" dirty="0" smtClean="0">
                <a:solidFill>
                  <a:schemeClr val="bg1"/>
                </a:solidFill>
              </a:rPr>
              <a:t>   //</a:t>
            </a:r>
            <a:r>
              <a:rPr lang="en-PH" sz="2800" dirty="0">
                <a:solidFill>
                  <a:schemeClr val="bg1"/>
                </a:solidFill>
              </a:rPr>
              <a:t>returns char ‘</a:t>
            </a:r>
            <a:r>
              <a:rPr lang="en-PH" sz="2800" dirty="0" smtClean="0">
                <a:solidFill>
                  <a:schemeClr val="bg1"/>
                </a:solidFill>
              </a:rPr>
              <a:t>v’</a:t>
            </a:r>
            <a:endParaRPr lang="en-US" sz="2800" dirty="0">
              <a:solidFill>
                <a:schemeClr val="bg1"/>
              </a:solidFill>
            </a:endParaRPr>
          </a:p>
        </p:txBody>
      </p:sp>
    </p:spTree>
    <p:extLst>
      <p:ext uri="{BB962C8B-B14F-4D97-AF65-F5344CB8AC3E}">
        <p14:creationId xmlns:p14="http://schemas.microsoft.com/office/powerpoint/2010/main" val="2006317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636298" cy="1080120"/>
          </a:xfrm>
        </p:spPr>
        <p:txBody>
          <a:bodyPr/>
          <a:lstStyle/>
          <a:p>
            <a:r>
              <a:rPr lang="en-PH" dirty="0" err="1"/>
              <a:t>compareTo</a:t>
            </a:r>
            <a:r>
              <a:rPr lang="en-PH" dirty="0"/>
              <a:t>(string)</a:t>
            </a:r>
            <a:endParaRPr lang="en-US" dirty="0"/>
          </a:p>
        </p:txBody>
      </p:sp>
      <p:sp>
        <p:nvSpPr>
          <p:cNvPr id="3" name="Content Placeholder 2"/>
          <p:cNvSpPr>
            <a:spLocks noGrp="1"/>
          </p:cNvSpPr>
          <p:nvPr>
            <p:ph idx="1"/>
          </p:nvPr>
        </p:nvSpPr>
        <p:spPr>
          <a:xfrm>
            <a:off x="683568" y="1484784"/>
            <a:ext cx="6264696" cy="2880320"/>
          </a:xfrm>
        </p:spPr>
        <p:txBody>
          <a:bodyPr/>
          <a:lstStyle/>
          <a:p>
            <a:pPr marL="0" indent="0">
              <a:buNone/>
            </a:pPr>
            <a:r>
              <a:rPr lang="en-PH" dirty="0"/>
              <a:t>Compares </a:t>
            </a:r>
            <a:r>
              <a:rPr lang="en-PH" dirty="0" smtClean="0"/>
              <a:t>a </a:t>
            </a:r>
            <a:r>
              <a:rPr lang="en-PH" dirty="0"/>
              <a:t>string to another string, using alphabetical order. Returns -1 if this string comes before the other string, 0 if the strings are the same, and 1 if this string comes after the other string</a:t>
            </a:r>
            <a:endParaRPr lang="en-US" sz="2400" dirty="0"/>
          </a:p>
        </p:txBody>
      </p:sp>
      <p:sp>
        <p:nvSpPr>
          <p:cNvPr id="4" name="Rectangle 3"/>
          <p:cNvSpPr/>
          <p:nvPr/>
        </p:nvSpPr>
        <p:spPr>
          <a:xfrm>
            <a:off x="971600" y="4752146"/>
            <a:ext cx="6120680" cy="1200329"/>
          </a:xfrm>
          <a:prstGeom prst="rect">
            <a:avLst/>
          </a:prstGeom>
        </p:spPr>
        <p:txBody>
          <a:bodyPr wrap="square">
            <a:spAutoFit/>
          </a:bodyPr>
          <a:lstStyle/>
          <a:p>
            <a:r>
              <a:rPr lang="en-PH" sz="2400" dirty="0" err="1">
                <a:solidFill>
                  <a:schemeClr val="bg1"/>
                </a:solidFill>
              </a:rPr>
              <a:t>String.compareTo</a:t>
            </a:r>
            <a:r>
              <a:rPr lang="en-PH" sz="2400" dirty="0">
                <a:solidFill>
                  <a:schemeClr val="bg1"/>
                </a:solidFill>
              </a:rPr>
              <a:t>(“</a:t>
            </a:r>
            <a:r>
              <a:rPr lang="en-PH" sz="2400" dirty="0" err="1">
                <a:solidFill>
                  <a:schemeClr val="bg1"/>
                </a:solidFill>
              </a:rPr>
              <a:t>JaVa</a:t>
            </a:r>
            <a:r>
              <a:rPr lang="en-PH" sz="2400" dirty="0">
                <a:solidFill>
                  <a:schemeClr val="bg1"/>
                </a:solidFill>
              </a:rPr>
              <a:t> Programming”)</a:t>
            </a:r>
            <a:endParaRPr lang="en-US" sz="2400" dirty="0">
              <a:solidFill>
                <a:schemeClr val="bg1"/>
              </a:solidFill>
            </a:endParaRPr>
          </a:p>
          <a:p>
            <a:r>
              <a:rPr lang="en-PH" sz="2400" dirty="0">
                <a:solidFill>
                  <a:schemeClr val="bg1"/>
                </a:solidFill>
              </a:rPr>
              <a:t>/*returns an integer value, the operation’s result is a Positive integer 32 </a:t>
            </a:r>
            <a:endParaRPr lang="en-US" sz="2400" dirty="0">
              <a:solidFill>
                <a:schemeClr val="bg1"/>
              </a:solidFill>
            </a:endParaRPr>
          </a:p>
        </p:txBody>
      </p:sp>
    </p:spTree>
    <p:extLst>
      <p:ext uri="{BB962C8B-B14F-4D97-AF65-F5344CB8AC3E}">
        <p14:creationId xmlns:p14="http://schemas.microsoft.com/office/powerpoint/2010/main" val="2356333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768752" cy="1080120"/>
          </a:xfrm>
        </p:spPr>
        <p:txBody>
          <a:bodyPr/>
          <a:lstStyle/>
          <a:p>
            <a:r>
              <a:rPr lang="en-PH" dirty="0" err="1"/>
              <a:t>compareToIgnoreCase</a:t>
            </a:r>
            <a:r>
              <a:rPr lang="en-PH" dirty="0"/>
              <a:t>(String)</a:t>
            </a:r>
            <a:endParaRPr lang="en-US" dirty="0"/>
          </a:p>
        </p:txBody>
      </p:sp>
      <p:sp>
        <p:nvSpPr>
          <p:cNvPr id="3" name="Content Placeholder 2"/>
          <p:cNvSpPr>
            <a:spLocks noGrp="1"/>
          </p:cNvSpPr>
          <p:nvPr>
            <p:ph idx="1"/>
          </p:nvPr>
        </p:nvSpPr>
        <p:spPr>
          <a:xfrm>
            <a:off x="683568" y="2132856"/>
            <a:ext cx="6264696" cy="1152128"/>
          </a:xfrm>
        </p:spPr>
        <p:txBody>
          <a:bodyPr/>
          <a:lstStyle/>
          <a:p>
            <a:pPr marL="0" indent="0">
              <a:buNone/>
            </a:pPr>
            <a:r>
              <a:rPr lang="en-PH" dirty="0"/>
              <a:t>Similar to </a:t>
            </a:r>
            <a:r>
              <a:rPr lang="en-PH" dirty="0" err="1"/>
              <a:t>compareTo</a:t>
            </a:r>
            <a:r>
              <a:rPr lang="en-PH" dirty="0"/>
              <a:t> but ignores case.</a:t>
            </a:r>
            <a:r>
              <a:rPr lang="en-PH" sz="2400" dirty="0"/>
              <a:t> </a:t>
            </a:r>
            <a:endParaRPr lang="en-US" sz="2400" dirty="0"/>
          </a:p>
        </p:txBody>
      </p:sp>
      <p:sp>
        <p:nvSpPr>
          <p:cNvPr id="4" name="Rectangle 3"/>
          <p:cNvSpPr/>
          <p:nvPr/>
        </p:nvSpPr>
        <p:spPr>
          <a:xfrm>
            <a:off x="683568" y="4293096"/>
            <a:ext cx="7200800" cy="830997"/>
          </a:xfrm>
          <a:prstGeom prst="rect">
            <a:avLst/>
          </a:prstGeom>
        </p:spPr>
        <p:txBody>
          <a:bodyPr wrap="square">
            <a:spAutoFit/>
          </a:bodyPr>
          <a:lstStyle/>
          <a:p>
            <a:r>
              <a:rPr lang="en-PH" sz="2400" dirty="0" err="1">
                <a:solidFill>
                  <a:schemeClr val="bg1">
                    <a:lumMod val="95000"/>
                  </a:schemeClr>
                </a:solidFill>
              </a:rPr>
              <a:t>String.compareToIgnoreCase</a:t>
            </a:r>
            <a:r>
              <a:rPr lang="en-PH" sz="2400" dirty="0">
                <a:solidFill>
                  <a:schemeClr val="bg1">
                    <a:lumMod val="95000"/>
                  </a:schemeClr>
                </a:solidFill>
              </a:rPr>
              <a:t>(“</a:t>
            </a:r>
            <a:r>
              <a:rPr lang="en-PH" sz="2400" dirty="0" err="1">
                <a:solidFill>
                  <a:schemeClr val="bg1">
                    <a:lumMod val="95000"/>
                  </a:schemeClr>
                </a:solidFill>
              </a:rPr>
              <a:t>JaVa</a:t>
            </a:r>
            <a:r>
              <a:rPr lang="en-PH" sz="2400" dirty="0">
                <a:solidFill>
                  <a:schemeClr val="bg1">
                    <a:lumMod val="95000"/>
                  </a:schemeClr>
                </a:solidFill>
              </a:rPr>
              <a:t> Programming”)</a:t>
            </a:r>
            <a:endParaRPr lang="en-US" sz="2400" dirty="0">
              <a:solidFill>
                <a:schemeClr val="bg1">
                  <a:lumMod val="95000"/>
                </a:schemeClr>
              </a:solidFill>
            </a:endParaRPr>
          </a:p>
          <a:p>
            <a:r>
              <a:rPr lang="en-PH" sz="2400" dirty="0">
                <a:solidFill>
                  <a:schemeClr val="bg1">
                    <a:lumMod val="95000"/>
                  </a:schemeClr>
                </a:solidFill>
              </a:rPr>
              <a:t>// Returns 0 for equality</a:t>
            </a:r>
            <a:endParaRPr lang="en-US" sz="2400" dirty="0">
              <a:solidFill>
                <a:schemeClr val="bg1">
                  <a:lumMod val="95000"/>
                </a:schemeClr>
              </a:solidFill>
            </a:endParaRPr>
          </a:p>
        </p:txBody>
      </p:sp>
    </p:spTree>
    <p:extLst>
      <p:ext uri="{BB962C8B-B14F-4D97-AF65-F5344CB8AC3E}">
        <p14:creationId xmlns:p14="http://schemas.microsoft.com/office/powerpoint/2010/main" val="2264557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636298" cy="1080120"/>
          </a:xfrm>
        </p:spPr>
        <p:txBody>
          <a:bodyPr/>
          <a:lstStyle/>
          <a:p>
            <a:r>
              <a:rPr lang="en-PH" dirty="0" err="1"/>
              <a:t>concat</a:t>
            </a:r>
            <a:r>
              <a:rPr lang="en-PH" dirty="0"/>
              <a:t>(string)</a:t>
            </a:r>
            <a:endParaRPr lang="en-US" dirty="0"/>
          </a:p>
        </p:txBody>
      </p:sp>
      <p:sp>
        <p:nvSpPr>
          <p:cNvPr id="3" name="Content Placeholder 2"/>
          <p:cNvSpPr>
            <a:spLocks noGrp="1"/>
          </p:cNvSpPr>
          <p:nvPr>
            <p:ph idx="1"/>
          </p:nvPr>
        </p:nvSpPr>
        <p:spPr>
          <a:xfrm>
            <a:off x="683568" y="2132856"/>
            <a:ext cx="6264696" cy="1152128"/>
          </a:xfrm>
        </p:spPr>
        <p:txBody>
          <a:bodyPr/>
          <a:lstStyle/>
          <a:p>
            <a:pPr marL="0" indent="0">
              <a:buNone/>
            </a:pPr>
            <a:r>
              <a:rPr lang="en-PH" dirty="0"/>
              <a:t>Returns a new string concatenated with the value of the parameter</a:t>
            </a:r>
            <a:r>
              <a:rPr lang="en-PH" sz="2400" dirty="0"/>
              <a:t> </a:t>
            </a:r>
            <a:endParaRPr lang="en-US" sz="2400" dirty="0"/>
          </a:p>
        </p:txBody>
      </p:sp>
      <p:sp>
        <p:nvSpPr>
          <p:cNvPr id="4" name="Rectangle 3"/>
          <p:cNvSpPr/>
          <p:nvPr/>
        </p:nvSpPr>
        <p:spPr>
          <a:xfrm>
            <a:off x="971600" y="4293096"/>
            <a:ext cx="6912768" cy="1569660"/>
          </a:xfrm>
          <a:prstGeom prst="rect">
            <a:avLst/>
          </a:prstGeom>
        </p:spPr>
        <p:txBody>
          <a:bodyPr wrap="square">
            <a:spAutoFit/>
          </a:bodyPr>
          <a:lstStyle/>
          <a:p>
            <a:r>
              <a:rPr lang="en-PH" sz="2400" dirty="0" err="1" smtClean="0">
                <a:solidFill>
                  <a:schemeClr val="bg1">
                    <a:lumMod val="95000"/>
                  </a:schemeClr>
                </a:solidFill>
              </a:rPr>
              <a:t>string.concat</a:t>
            </a:r>
            <a:r>
              <a:rPr lang="en-PH" sz="2400" dirty="0">
                <a:solidFill>
                  <a:schemeClr val="bg1">
                    <a:lumMod val="95000"/>
                  </a:schemeClr>
                </a:solidFill>
              </a:rPr>
              <a:t>(“ Techniques</a:t>
            </a:r>
            <a:r>
              <a:rPr lang="en-PH" sz="2400" dirty="0" smtClean="0">
                <a:solidFill>
                  <a:schemeClr val="bg1">
                    <a:lumMod val="95000"/>
                  </a:schemeClr>
                </a:solidFill>
              </a:rPr>
              <a:t>”);</a:t>
            </a:r>
          </a:p>
          <a:p>
            <a:endParaRPr lang="en-PH" sz="2400" dirty="0">
              <a:solidFill>
                <a:schemeClr val="bg1">
                  <a:lumMod val="95000"/>
                </a:schemeClr>
              </a:solidFill>
            </a:endParaRPr>
          </a:p>
          <a:p>
            <a:r>
              <a:rPr lang="en-PH" sz="2400" dirty="0" smtClean="0">
                <a:solidFill>
                  <a:schemeClr val="bg1">
                    <a:lumMod val="95000"/>
                  </a:schemeClr>
                </a:solidFill>
              </a:rPr>
              <a:t>/*</a:t>
            </a:r>
            <a:r>
              <a:rPr lang="en-PH" sz="2400" dirty="0">
                <a:solidFill>
                  <a:schemeClr val="bg1">
                    <a:lumMod val="95000"/>
                  </a:schemeClr>
                </a:solidFill>
              </a:rPr>
              <a:t>returns a new string “Java programming Techniques”*/</a:t>
            </a:r>
            <a:endParaRPr lang="en-US" sz="2400" dirty="0">
              <a:solidFill>
                <a:schemeClr val="bg1">
                  <a:lumMod val="95000"/>
                </a:schemeClr>
              </a:solidFill>
            </a:endParaRPr>
          </a:p>
        </p:txBody>
      </p:sp>
    </p:spTree>
    <p:extLst>
      <p:ext uri="{BB962C8B-B14F-4D97-AF65-F5344CB8AC3E}">
        <p14:creationId xmlns:p14="http://schemas.microsoft.com/office/powerpoint/2010/main" val="4264287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636298" cy="1080120"/>
          </a:xfrm>
        </p:spPr>
        <p:txBody>
          <a:bodyPr/>
          <a:lstStyle/>
          <a:p>
            <a:r>
              <a:rPr lang="en-PH" dirty="0"/>
              <a:t>contains(</a:t>
            </a:r>
            <a:r>
              <a:rPr lang="en-PH" dirty="0" err="1"/>
              <a:t>CharSequence</a:t>
            </a:r>
            <a:r>
              <a:rPr lang="en-PH" dirty="0"/>
              <a:t>)</a:t>
            </a:r>
            <a:endParaRPr lang="en-US" dirty="0"/>
          </a:p>
        </p:txBody>
      </p:sp>
      <p:sp>
        <p:nvSpPr>
          <p:cNvPr id="3" name="Content Placeholder 2"/>
          <p:cNvSpPr>
            <a:spLocks noGrp="1"/>
          </p:cNvSpPr>
          <p:nvPr>
            <p:ph idx="1"/>
          </p:nvPr>
        </p:nvSpPr>
        <p:spPr>
          <a:xfrm>
            <a:off x="683568" y="2132856"/>
            <a:ext cx="6264696" cy="1728192"/>
          </a:xfrm>
        </p:spPr>
        <p:txBody>
          <a:bodyPr/>
          <a:lstStyle/>
          <a:p>
            <a:pPr marL="0" indent="0">
              <a:buNone/>
            </a:pPr>
            <a:r>
              <a:rPr lang="en-PH" dirty="0"/>
              <a:t>Returns true if this string contains the parameter value</a:t>
            </a:r>
            <a:r>
              <a:rPr lang="en-PH" dirty="0" smtClean="0"/>
              <a:t>. </a:t>
            </a:r>
            <a:r>
              <a:rPr lang="en-PH" dirty="0"/>
              <a:t>parameter can be a String, </a:t>
            </a:r>
            <a:r>
              <a:rPr lang="en-PH" dirty="0" err="1"/>
              <a:t>StringBuilder</a:t>
            </a:r>
            <a:r>
              <a:rPr lang="en-PH" dirty="0"/>
              <a:t>, or </a:t>
            </a:r>
            <a:r>
              <a:rPr lang="en-PH" dirty="0" err="1"/>
              <a:t>StringBuffer</a:t>
            </a:r>
            <a:r>
              <a:rPr lang="en-PH" dirty="0"/>
              <a:t>.</a:t>
            </a:r>
            <a:r>
              <a:rPr lang="en-PH" dirty="0" smtClean="0"/>
              <a:t> </a:t>
            </a:r>
            <a:endParaRPr lang="en-US" sz="2400" dirty="0"/>
          </a:p>
        </p:txBody>
      </p:sp>
      <p:sp>
        <p:nvSpPr>
          <p:cNvPr id="4" name="Rectangle 3"/>
          <p:cNvSpPr/>
          <p:nvPr/>
        </p:nvSpPr>
        <p:spPr>
          <a:xfrm>
            <a:off x="971600" y="4293096"/>
            <a:ext cx="6336704" cy="1200329"/>
          </a:xfrm>
          <a:prstGeom prst="rect">
            <a:avLst/>
          </a:prstGeom>
        </p:spPr>
        <p:txBody>
          <a:bodyPr wrap="square">
            <a:spAutoFit/>
          </a:bodyPr>
          <a:lstStyle/>
          <a:p>
            <a:r>
              <a:rPr lang="en-PH" sz="2400" dirty="0">
                <a:solidFill>
                  <a:schemeClr val="bg1">
                    <a:lumMod val="95000"/>
                  </a:schemeClr>
                </a:solidFill>
              </a:rPr>
              <a:t>System.out.println(</a:t>
            </a:r>
            <a:r>
              <a:rPr lang="en-PH" sz="2400" dirty="0" err="1">
                <a:solidFill>
                  <a:schemeClr val="bg1">
                    <a:lumMod val="95000"/>
                  </a:schemeClr>
                </a:solidFill>
              </a:rPr>
              <a:t>string.contains</a:t>
            </a:r>
            <a:r>
              <a:rPr lang="en-PH" sz="2400" dirty="0">
                <a:solidFill>
                  <a:schemeClr val="bg1">
                    <a:lumMod val="95000"/>
                  </a:schemeClr>
                </a:solidFill>
              </a:rPr>
              <a:t>("Java</a:t>
            </a:r>
            <a:r>
              <a:rPr lang="en-PH" sz="2400" dirty="0" smtClean="0">
                <a:solidFill>
                  <a:schemeClr val="bg1">
                    <a:lumMod val="95000"/>
                  </a:schemeClr>
                </a:solidFill>
              </a:rPr>
              <a:t>"));</a:t>
            </a:r>
          </a:p>
          <a:p>
            <a:endParaRPr lang="en-US" sz="2400" dirty="0">
              <a:solidFill>
                <a:schemeClr val="bg1">
                  <a:lumMod val="95000"/>
                </a:schemeClr>
              </a:solidFill>
            </a:endParaRPr>
          </a:p>
          <a:p>
            <a:r>
              <a:rPr lang="en-PH" sz="2400" dirty="0">
                <a:solidFill>
                  <a:schemeClr val="bg1">
                    <a:lumMod val="95000"/>
                  </a:schemeClr>
                </a:solidFill>
              </a:rPr>
              <a:t>// Returns true – Note this is case sensitive</a:t>
            </a:r>
            <a:endParaRPr lang="en-US" sz="2400" dirty="0">
              <a:solidFill>
                <a:schemeClr val="bg1">
                  <a:lumMod val="95000"/>
                </a:schemeClr>
              </a:solidFill>
            </a:endParaRPr>
          </a:p>
        </p:txBody>
      </p:sp>
    </p:spTree>
    <p:extLst>
      <p:ext uri="{BB962C8B-B14F-4D97-AF65-F5344CB8AC3E}">
        <p14:creationId xmlns:p14="http://schemas.microsoft.com/office/powerpoint/2010/main" val="3446913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636298" cy="1080120"/>
          </a:xfrm>
        </p:spPr>
        <p:txBody>
          <a:bodyPr/>
          <a:lstStyle/>
          <a:p>
            <a:r>
              <a:rPr lang="en-PH" dirty="0"/>
              <a:t>boolean </a:t>
            </a:r>
            <a:r>
              <a:rPr lang="en-PH" dirty="0" err="1"/>
              <a:t>endsWith</a:t>
            </a:r>
            <a:r>
              <a:rPr lang="en-PH" dirty="0"/>
              <a:t>(String)</a:t>
            </a:r>
            <a:endParaRPr lang="en-US" dirty="0"/>
          </a:p>
        </p:txBody>
      </p:sp>
      <p:sp>
        <p:nvSpPr>
          <p:cNvPr id="3" name="Content Placeholder 2"/>
          <p:cNvSpPr>
            <a:spLocks noGrp="1"/>
          </p:cNvSpPr>
          <p:nvPr>
            <p:ph idx="1"/>
          </p:nvPr>
        </p:nvSpPr>
        <p:spPr>
          <a:xfrm>
            <a:off x="683568" y="2132856"/>
            <a:ext cx="6264696" cy="1152128"/>
          </a:xfrm>
        </p:spPr>
        <p:txBody>
          <a:bodyPr/>
          <a:lstStyle/>
          <a:p>
            <a:pPr marL="0" indent="0">
              <a:buNone/>
            </a:pPr>
            <a:r>
              <a:rPr lang="en-PH" dirty="0"/>
              <a:t>Returns true if this string ends with the parameter string.</a:t>
            </a:r>
            <a:endParaRPr lang="en-US" sz="2400" dirty="0"/>
          </a:p>
        </p:txBody>
      </p:sp>
      <p:sp>
        <p:nvSpPr>
          <p:cNvPr id="4" name="Rectangle 3"/>
          <p:cNvSpPr/>
          <p:nvPr/>
        </p:nvSpPr>
        <p:spPr>
          <a:xfrm>
            <a:off x="971600" y="4293096"/>
            <a:ext cx="6192688" cy="830997"/>
          </a:xfrm>
          <a:prstGeom prst="rect">
            <a:avLst/>
          </a:prstGeom>
        </p:spPr>
        <p:txBody>
          <a:bodyPr wrap="square">
            <a:spAutoFit/>
          </a:bodyPr>
          <a:lstStyle/>
          <a:p>
            <a:r>
              <a:rPr lang="en-PH" sz="2400" dirty="0">
                <a:solidFill>
                  <a:schemeClr val="bg1">
                    <a:lumMod val="95000"/>
                  </a:schemeClr>
                </a:solidFill>
              </a:rPr>
              <a:t>System.out.println(</a:t>
            </a:r>
            <a:r>
              <a:rPr lang="en-PH" sz="2400" dirty="0" err="1">
                <a:solidFill>
                  <a:schemeClr val="bg1">
                    <a:lumMod val="95000"/>
                  </a:schemeClr>
                </a:solidFill>
              </a:rPr>
              <a:t>string.endsWith</a:t>
            </a:r>
            <a:r>
              <a:rPr lang="en-PH" sz="2400" dirty="0">
                <a:solidFill>
                  <a:schemeClr val="bg1">
                    <a:lumMod val="95000"/>
                  </a:schemeClr>
                </a:solidFill>
              </a:rPr>
              <a:t>("</a:t>
            </a:r>
            <a:r>
              <a:rPr lang="en-PH" sz="2400" dirty="0" err="1">
                <a:solidFill>
                  <a:schemeClr val="bg1">
                    <a:lumMod val="95000"/>
                  </a:schemeClr>
                </a:solidFill>
              </a:rPr>
              <a:t>ming</a:t>
            </a:r>
            <a:r>
              <a:rPr lang="en-PH" sz="2400" dirty="0">
                <a:solidFill>
                  <a:schemeClr val="bg1">
                    <a:lumMod val="95000"/>
                  </a:schemeClr>
                </a:solidFill>
              </a:rPr>
              <a:t>"));</a:t>
            </a:r>
            <a:endParaRPr lang="en-US" sz="2400" dirty="0">
              <a:solidFill>
                <a:schemeClr val="bg1">
                  <a:lumMod val="95000"/>
                </a:schemeClr>
              </a:solidFill>
            </a:endParaRPr>
          </a:p>
          <a:p>
            <a:r>
              <a:rPr lang="en-PH" sz="2400" dirty="0">
                <a:solidFill>
                  <a:schemeClr val="bg1">
                    <a:lumMod val="95000"/>
                  </a:schemeClr>
                </a:solidFill>
              </a:rPr>
              <a:t>// Returns true</a:t>
            </a:r>
            <a:endParaRPr lang="en-US" sz="2400" dirty="0">
              <a:solidFill>
                <a:schemeClr val="bg1">
                  <a:lumMod val="95000"/>
                </a:schemeClr>
              </a:solidFill>
            </a:endParaRPr>
          </a:p>
        </p:txBody>
      </p:sp>
    </p:spTree>
    <p:extLst>
      <p:ext uri="{BB962C8B-B14F-4D97-AF65-F5344CB8AC3E}">
        <p14:creationId xmlns:p14="http://schemas.microsoft.com/office/powerpoint/2010/main" val="3986893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636298" cy="1080120"/>
          </a:xfrm>
        </p:spPr>
        <p:txBody>
          <a:bodyPr/>
          <a:lstStyle/>
          <a:p>
            <a:r>
              <a:rPr lang="en-PH" dirty="0"/>
              <a:t>boolean equals(String)</a:t>
            </a:r>
            <a:endParaRPr lang="en-US" dirty="0"/>
          </a:p>
        </p:txBody>
      </p:sp>
      <p:sp>
        <p:nvSpPr>
          <p:cNvPr id="3" name="Content Placeholder 2"/>
          <p:cNvSpPr>
            <a:spLocks noGrp="1"/>
          </p:cNvSpPr>
          <p:nvPr>
            <p:ph idx="1"/>
          </p:nvPr>
        </p:nvSpPr>
        <p:spPr>
          <a:xfrm>
            <a:off x="683568" y="2132856"/>
            <a:ext cx="6264696" cy="1152128"/>
          </a:xfrm>
        </p:spPr>
        <p:txBody>
          <a:bodyPr/>
          <a:lstStyle/>
          <a:p>
            <a:pPr marL="0" indent="0">
              <a:buNone/>
            </a:pPr>
            <a:r>
              <a:rPr lang="en-PH" dirty="0"/>
              <a:t>Returns true if this string has the same value as the parameter string.</a:t>
            </a:r>
            <a:endParaRPr lang="en-US" sz="2400" dirty="0"/>
          </a:p>
        </p:txBody>
      </p:sp>
      <p:sp>
        <p:nvSpPr>
          <p:cNvPr id="4" name="Rectangle 3"/>
          <p:cNvSpPr/>
          <p:nvPr/>
        </p:nvSpPr>
        <p:spPr>
          <a:xfrm>
            <a:off x="611560" y="4293096"/>
            <a:ext cx="7128792" cy="1200329"/>
          </a:xfrm>
          <a:prstGeom prst="rect">
            <a:avLst/>
          </a:prstGeom>
        </p:spPr>
        <p:txBody>
          <a:bodyPr wrap="square">
            <a:spAutoFit/>
          </a:bodyPr>
          <a:lstStyle/>
          <a:p>
            <a:r>
              <a:rPr lang="en-PH" sz="2400" dirty="0">
                <a:solidFill>
                  <a:schemeClr val="bg1">
                    <a:lumMod val="95000"/>
                  </a:schemeClr>
                </a:solidFill>
              </a:rPr>
              <a:t>System.out.println(</a:t>
            </a:r>
            <a:r>
              <a:rPr lang="en-PH" sz="2400" dirty="0" err="1">
                <a:solidFill>
                  <a:schemeClr val="bg1">
                    <a:lumMod val="95000"/>
                  </a:schemeClr>
                </a:solidFill>
              </a:rPr>
              <a:t>string.equals</a:t>
            </a:r>
            <a:r>
              <a:rPr lang="en-PH" sz="2400" dirty="0">
                <a:solidFill>
                  <a:schemeClr val="bg1">
                    <a:lumMod val="95000"/>
                  </a:schemeClr>
                </a:solidFill>
              </a:rPr>
              <a:t>("</a:t>
            </a:r>
            <a:r>
              <a:rPr lang="en-PH" sz="2400" dirty="0" err="1">
                <a:solidFill>
                  <a:schemeClr val="bg1">
                    <a:lumMod val="95000"/>
                  </a:schemeClr>
                </a:solidFill>
              </a:rPr>
              <a:t>JAva</a:t>
            </a:r>
            <a:r>
              <a:rPr lang="en-PH" sz="2400" dirty="0">
                <a:solidFill>
                  <a:schemeClr val="bg1">
                    <a:lumMod val="95000"/>
                  </a:schemeClr>
                </a:solidFill>
              </a:rPr>
              <a:t> Programming"));</a:t>
            </a:r>
            <a:endParaRPr lang="en-US" sz="2400" dirty="0">
              <a:solidFill>
                <a:schemeClr val="bg1">
                  <a:lumMod val="95000"/>
                </a:schemeClr>
              </a:solidFill>
            </a:endParaRPr>
          </a:p>
          <a:p>
            <a:r>
              <a:rPr lang="en-PH" sz="2400" dirty="0">
                <a:solidFill>
                  <a:schemeClr val="bg1">
                    <a:lumMod val="95000"/>
                  </a:schemeClr>
                </a:solidFill>
              </a:rPr>
              <a:t>//Returns false – case sensitive</a:t>
            </a:r>
            <a:endParaRPr lang="en-US" sz="2400" dirty="0">
              <a:solidFill>
                <a:schemeClr val="bg1">
                  <a:lumMod val="95000"/>
                </a:schemeClr>
              </a:solidFill>
            </a:endParaRPr>
          </a:p>
        </p:txBody>
      </p:sp>
    </p:spTree>
    <p:extLst>
      <p:ext uri="{BB962C8B-B14F-4D97-AF65-F5344CB8AC3E}">
        <p14:creationId xmlns:p14="http://schemas.microsoft.com/office/powerpoint/2010/main" val="2591310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636298" cy="1080120"/>
          </a:xfrm>
        </p:spPr>
        <p:txBody>
          <a:bodyPr/>
          <a:lstStyle/>
          <a:p>
            <a:r>
              <a:rPr lang="en-PH" dirty="0"/>
              <a:t>boolean </a:t>
            </a:r>
            <a:r>
              <a:rPr lang="en-PH" dirty="0" err="1"/>
              <a:t>equalsIgnoreCase</a:t>
            </a:r>
            <a:r>
              <a:rPr lang="en-PH" dirty="0"/>
              <a:t>(String)</a:t>
            </a:r>
            <a:endParaRPr lang="en-US" dirty="0"/>
          </a:p>
        </p:txBody>
      </p:sp>
      <p:sp>
        <p:nvSpPr>
          <p:cNvPr id="3" name="Content Placeholder 2"/>
          <p:cNvSpPr>
            <a:spLocks noGrp="1"/>
          </p:cNvSpPr>
          <p:nvPr>
            <p:ph idx="1"/>
          </p:nvPr>
        </p:nvSpPr>
        <p:spPr>
          <a:xfrm>
            <a:off x="683568" y="2132856"/>
            <a:ext cx="6264696" cy="1152128"/>
          </a:xfrm>
        </p:spPr>
        <p:txBody>
          <a:bodyPr/>
          <a:lstStyle/>
          <a:p>
            <a:pPr marL="0" indent="0">
              <a:buNone/>
            </a:pPr>
            <a:r>
              <a:rPr lang="en-PH" dirty="0"/>
              <a:t>Similar to equals but ignores case.</a:t>
            </a:r>
            <a:endParaRPr lang="en-US" sz="2400" dirty="0"/>
          </a:p>
        </p:txBody>
      </p:sp>
      <p:sp>
        <p:nvSpPr>
          <p:cNvPr id="4" name="Rectangle 3"/>
          <p:cNvSpPr/>
          <p:nvPr/>
        </p:nvSpPr>
        <p:spPr>
          <a:xfrm>
            <a:off x="971600" y="4293096"/>
            <a:ext cx="6480720" cy="1200329"/>
          </a:xfrm>
          <a:prstGeom prst="rect">
            <a:avLst/>
          </a:prstGeom>
        </p:spPr>
        <p:txBody>
          <a:bodyPr wrap="square">
            <a:spAutoFit/>
          </a:bodyPr>
          <a:lstStyle/>
          <a:p>
            <a:r>
              <a:rPr lang="en-PH" sz="2400" dirty="0">
                <a:solidFill>
                  <a:schemeClr val="bg1">
                    <a:lumMod val="95000"/>
                  </a:schemeClr>
                </a:solidFill>
              </a:rPr>
              <a:t>System.out.println(</a:t>
            </a:r>
            <a:r>
              <a:rPr lang="en-PH" sz="2400" dirty="0" err="1">
                <a:solidFill>
                  <a:schemeClr val="bg1">
                    <a:lumMod val="95000"/>
                  </a:schemeClr>
                </a:solidFill>
              </a:rPr>
              <a:t>string.equals</a:t>
            </a:r>
            <a:r>
              <a:rPr lang="en-PH" sz="2400" dirty="0">
                <a:solidFill>
                  <a:schemeClr val="bg1">
                    <a:lumMod val="95000"/>
                  </a:schemeClr>
                </a:solidFill>
              </a:rPr>
              <a:t>("</a:t>
            </a:r>
            <a:r>
              <a:rPr lang="en-PH" sz="2400" dirty="0" err="1">
                <a:solidFill>
                  <a:schemeClr val="bg1">
                    <a:lumMod val="95000"/>
                  </a:schemeClr>
                </a:solidFill>
              </a:rPr>
              <a:t>JAva</a:t>
            </a:r>
            <a:r>
              <a:rPr lang="en-PH" sz="2400" dirty="0">
                <a:solidFill>
                  <a:schemeClr val="bg1">
                    <a:lumMod val="95000"/>
                  </a:schemeClr>
                </a:solidFill>
              </a:rPr>
              <a:t> Programming"));</a:t>
            </a:r>
            <a:endParaRPr lang="en-US" sz="2400" dirty="0">
              <a:solidFill>
                <a:schemeClr val="bg1">
                  <a:lumMod val="95000"/>
                </a:schemeClr>
              </a:solidFill>
            </a:endParaRPr>
          </a:p>
          <a:p>
            <a:r>
              <a:rPr lang="en-PH" sz="2400" dirty="0">
                <a:solidFill>
                  <a:schemeClr val="bg1">
                    <a:lumMod val="95000"/>
                  </a:schemeClr>
                </a:solidFill>
              </a:rPr>
              <a:t>//Returns true</a:t>
            </a:r>
            <a:endParaRPr lang="en-US" sz="2400" dirty="0">
              <a:solidFill>
                <a:schemeClr val="bg1">
                  <a:lumMod val="95000"/>
                </a:schemeClr>
              </a:solidFill>
            </a:endParaRPr>
          </a:p>
        </p:txBody>
      </p:sp>
    </p:spTree>
    <p:extLst>
      <p:ext uri="{BB962C8B-B14F-4D97-AF65-F5344CB8AC3E}">
        <p14:creationId xmlns:p14="http://schemas.microsoft.com/office/powerpoint/2010/main" val="2418655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260648"/>
            <a:ext cx="6985000" cy="508000"/>
          </a:xfrm>
        </p:spPr>
        <p:txBody>
          <a:bodyPr/>
          <a:lstStyle/>
          <a:p>
            <a:r>
              <a:rPr lang="en-US" dirty="0"/>
              <a:t>Java Strings</a:t>
            </a:r>
          </a:p>
        </p:txBody>
      </p:sp>
      <p:sp>
        <p:nvSpPr>
          <p:cNvPr id="3" name="Content Placeholder 2"/>
          <p:cNvSpPr>
            <a:spLocks noGrp="1"/>
          </p:cNvSpPr>
          <p:nvPr>
            <p:ph idx="1"/>
          </p:nvPr>
        </p:nvSpPr>
        <p:spPr>
          <a:xfrm>
            <a:off x="395536" y="1340768"/>
            <a:ext cx="7416824" cy="5040560"/>
          </a:xfrm>
        </p:spPr>
        <p:txBody>
          <a:bodyPr/>
          <a:lstStyle/>
          <a:p>
            <a:pPr marL="0" indent="0">
              <a:buNone/>
            </a:pPr>
            <a:r>
              <a:rPr lang="en-PH" sz="3200" dirty="0"/>
              <a:t>String manipulation is arguably one of the most common activities in computer programming. This is especially true in Web systems, where Java is heavily used. In this chapter, we will look more deeply at what is certainly the most commonly used class in the language, String, along with some of its associated classes and utilities.</a:t>
            </a:r>
            <a:endParaRPr lang="en-US" sz="3200" dirty="0"/>
          </a:p>
        </p:txBody>
      </p:sp>
    </p:spTree>
    <p:extLst>
      <p:ext uri="{BB962C8B-B14F-4D97-AF65-F5344CB8AC3E}">
        <p14:creationId xmlns:p14="http://schemas.microsoft.com/office/powerpoint/2010/main" val="4229982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636298" cy="1080120"/>
          </a:xfrm>
        </p:spPr>
        <p:txBody>
          <a:bodyPr/>
          <a:lstStyle/>
          <a:p>
            <a:r>
              <a:rPr lang="en-PH" dirty="0"/>
              <a:t>int </a:t>
            </a:r>
            <a:r>
              <a:rPr lang="en-PH" dirty="0" err="1"/>
              <a:t>indexOf</a:t>
            </a:r>
            <a:r>
              <a:rPr lang="en-PH" dirty="0"/>
              <a:t>(char)</a:t>
            </a:r>
            <a:endParaRPr lang="en-US" dirty="0"/>
          </a:p>
        </p:txBody>
      </p:sp>
      <p:sp>
        <p:nvSpPr>
          <p:cNvPr id="3" name="Content Placeholder 2"/>
          <p:cNvSpPr>
            <a:spLocks noGrp="1"/>
          </p:cNvSpPr>
          <p:nvPr>
            <p:ph idx="1"/>
          </p:nvPr>
        </p:nvSpPr>
        <p:spPr>
          <a:xfrm>
            <a:off x="683568" y="1916832"/>
            <a:ext cx="6264696" cy="2376264"/>
          </a:xfrm>
        </p:spPr>
        <p:txBody>
          <a:bodyPr/>
          <a:lstStyle/>
          <a:p>
            <a:pPr marL="0" indent="0">
              <a:buNone/>
            </a:pPr>
            <a:r>
              <a:rPr lang="en-PH" dirty="0"/>
              <a:t>Returns the index of the first occurrence of the String parameter in this string. Returns -1 if the string isn’t in this string</a:t>
            </a:r>
            <a:r>
              <a:rPr lang="en-PH" sz="2400" dirty="0"/>
              <a:t> </a:t>
            </a:r>
            <a:endParaRPr lang="en-US" sz="2400" dirty="0"/>
          </a:p>
        </p:txBody>
      </p:sp>
      <p:sp>
        <p:nvSpPr>
          <p:cNvPr id="4" name="Rectangle 3"/>
          <p:cNvSpPr/>
          <p:nvPr/>
        </p:nvSpPr>
        <p:spPr>
          <a:xfrm>
            <a:off x="971600" y="4293096"/>
            <a:ext cx="6120680" cy="830997"/>
          </a:xfrm>
          <a:prstGeom prst="rect">
            <a:avLst/>
          </a:prstGeom>
        </p:spPr>
        <p:txBody>
          <a:bodyPr wrap="square">
            <a:spAutoFit/>
          </a:bodyPr>
          <a:lstStyle/>
          <a:p>
            <a:r>
              <a:rPr lang="en-PH" sz="2400" dirty="0">
                <a:solidFill>
                  <a:schemeClr val="bg1">
                    <a:lumMod val="95000"/>
                  </a:schemeClr>
                </a:solidFill>
              </a:rPr>
              <a:t>System.out.println(</a:t>
            </a:r>
            <a:r>
              <a:rPr lang="en-PH" sz="2400" dirty="0" err="1">
                <a:solidFill>
                  <a:schemeClr val="bg1">
                    <a:lumMod val="95000"/>
                  </a:schemeClr>
                </a:solidFill>
              </a:rPr>
              <a:t>string.indexOf</a:t>
            </a:r>
            <a:r>
              <a:rPr lang="en-PH" sz="2400" dirty="0">
                <a:solidFill>
                  <a:schemeClr val="bg1">
                    <a:lumMod val="95000"/>
                  </a:schemeClr>
                </a:solidFill>
              </a:rPr>
              <a:t>("gram"));</a:t>
            </a:r>
            <a:endParaRPr lang="en-US" sz="2400" dirty="0">
              <a:solidFill>
                <a:schemeClr val="bg1">
                  <a:lumMod val="95000"/>
                </a:schemeClr>
              </a:solidFill>
            </a:endParaRPr>
          </a:p>
          <a:p>
            <a:r>
              <a:rPr lang="en-PH" sz="2400" dirty="0">
                <a:solidFill>
                  <a:schemeClr val="bg1">
                    <a:lumMod val="95000"/>
                  </a:schemeClr>
                </a:solidFill>
              </a:rPr>
              <a:t>// Returns 8</a:t>
            </a:r>
            <a:endParaRPr lang="en-US" sz="2400" dirty="0">
              <a:solidFill>
                <a:schemeClr val="bg1">
                  <a:lumMod val="95000"/>
                </a:schemeClr>
              </a:solidFill>
            </a:endParaRPr>
          </a:p>
        </p:txBody>
      </p:sp>
    </p:spTree>
    <p:extLst>
      <p:ext uri="{BB962C8B-B14F-4D97-AF65-F5344CB8AC3E}">
        <p14:creationId xmlns:p14="http://schemas.microsoft.com/office/powerpoint/2010/main" val="882690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636298" cy="1080120"/>
          </a:xfrm>
        </p:spPr>
        <p:txBody>
          <a:bodyPr/>
          <a:lstStyle/>
          <a:p>
            <a:r>
              <a:rPr lang="en-PH" dirty="0"/>
              <a:t>int </a:t>
            </a:r>
            <a:r>
              <a:rPr lang="en-PH" dirty="0" err="1"/>
              <a:t>indexOf</a:t>
            </a:r>
            <a:r>
              <a:rPr lang="en-PH" dirty="0"/>
              <a:t>(String, int start)</a:t>
            </a:r>
            <a:endParaRPr lang="en-US" dirty="0"/>
          </a:p>
        </p:txBody>
      </p:sp>
      <p:sp>
        <p:nvSpPr>
          <p:cNvPr id="3" name="Content Placeholder 2"/>
          <p:cNvSpPr>
            <a:spLocks noGrp="1"/>
          </p:cNvSpPr>
          <p:nvPr>
            <p:ph idx="1"/>
          </p:nvPr>
        </p:nvSpPr>
        <p:spPr>
          <a:xfrm>
            <a:off x="683568" y="2132856"/>
            <a:ext cx="6264696" cy="1584176"/>
          </a:xfrm>
        </p:spPr>
        <p:txBody>
          <a:bodyPr/>
          <a:lstStyle/>
          <a:p>
            <a:pPr marL="0" indent="0">
              <a:buNone/>
            </a:pPr>
            <a:r>
              <a:rPr lang="en-PH" dirty="0"/>
              <a:t>Similar to </a:t>
            </a:r>
            <a:r>
              <a:rPr lang="en-PH" dirty="0" err="1"/>
              <a:t>indexOf</a:t>
            </a:r>
            <a:r>
              <a:rPr lang="en-PH" dirty="0"/>
              <a:t>, but starts the search at the specified position in the string</a:t>
            </a:r>
            <a:r>
              <a:rPr lang="en-PH" sz="2400" dirty="0"/>
              <a:t> </a:t>
            </a:r>
            <a:endParaRPr lang="en-US" sz="2400" dirty="0"/>
          </a:p>
        </p:txBody>
      </p:sp>
      <p:sp>
        <p:nvSpPr>
          <p:cNvPr id="4" name="Rectangle 3"/>
          <p:cNvSpPr/>
          <p:nvPr/>
        </p:nvSpPr>
        <p:spPr>
          <a:xfrm>
            <a:off x="971600" y="4293096"/>
            <a:ext cx="6048672" cy="1200329"/>
          </a:xfrm>
          <a:prstGeom prst="rect">
            <a:avLst/>
          </a:prstGeom>
        </p:spPr>
        <p:txBody>
          <a:bodyPr wrap="square">
            <a:spAutoFit/>
          </a:bodyPr>
          <a:lstStyle/>
          <a:p>
            <a:r>
              <a:rPr lang="en-PH" sz="2400" dirty="0">
                <a:solidFill>
                  <a:schemeClr val="bg1">
                    <a:lumMod val="95000"/>
                  </a:schemeClr>
                </a:solidFill>
              </a:rPr>
              <a:t>// Returns 8 – there is no much different between the previous one except that it starts at a designated position in the string.</a:t>
            </a:r>
            <a:endParaRPr lang="en-US" sz="2400" dirty="0">
              <a:solidFill>
                <a:schemeClr val="bg1">
                  <a:lumMod val="95000"/>
                </a:schemeClr>
              </a:solidFill>
            </a:endParaRPr>
          </a:p>
        </p:txBody>
      </p:sp>
    </p:spTree>
    <p:extLst>
      <p:ext uri="{BB962C8B-B14F-4D97-AF65-F5344CB8AC3E}">
        <p14:creationId xmlns:p14="http://schemas.microsoft.com/office/powerpoint/2010/main" val="2015921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6636298" cy="1080120"/>
          </a:xfrm>
        </p:spPr>
        <p:txBody>
          <a:bodyPr/>
          <a:lstStyle/>
          <a:p>
            <a:r>
              <a:rPr lang="en-PH" dirty="0"/>
              <a:t>int length()</a:t>
            </a:r>
            <a:endParaRPr lang="en-US" dirty="0"/>
          </a:p>
        </p:txBody>
      </p:sp>
      <p:sp>
        <p:nvSpPr>
          <p:cNvPr id="3" name="Content Placeholder 2"/>
          <p:cNvSpPr>
            <a:spLocks noGrp="1"/>
          </p:cNvSpPr>
          <p:nvPr>
            <p:ph idx="1"/>
          </p:nvPr>
        </p:nvSpPr>
        <p:spPr>
          <a:xfrm>
            <a:off x="683568" y="2132856"/>
            <a:ext cx="6264696" cy="1152128"/>
          </a:xfrm>
        </p:spPr>
        <p:txBody>
          <a:bodyPr/>
          <a:lstStyle/>
          <a:p>
            <a:pPr marL="0" indent="0">
              <a:buNone/>
            </a:pPr>
            <a:r>
              <a:rPr lang="en-PH" dirty="0"/>
              <a:t>Returns the length of this string.</a:t>
            </a:r>
            <a:endParaRPr lang="en-US" sz="2400" dirty="0"/>
          </a:p>
        </p:txBody>
      </p:sp>
      <p:sp>
        <p:nvSpPr>
          <p:cNvPr id="4" name="Rectangle 3"/>
          <p:cNvSpPr/>
          <p:nvPr/>
        </p:nvSpPr>
        <p:spPr>
          <a:xfrm>
            <a:off x="971600" y="4293096"/>
            <a:ext cx="5844210" cy="830997"/>
          </a:xfrm>
          <a:prstGeom prst="rect">
            <a:avLst/>
          </a:prstGeom>
        </p:spPr>
        <p:txBody>
          <a:bodyPr wrap="square">
            <a:spAutoFit/>
          </a:bodyPr>
          <a:lstStyle/>
          <a:p>
            <a:r>
              <a:rPr lang="en-PH" sz="2400" dirty="0">
                <a:solidFill>
                  <a:schemeClr val="bg1">
                    <a:lumMod val="95000"/>
                  </a:schemeClr>
                </a:solidFill>
              </a:rPr>
              <a:t>System.out.println(</a:t>
            </a:r>
            <a:r>
              <a:rPr lang="en-PH" sz="2400" dirty="0" err="1">
                <a:solidFill>
                  <a:schemeClr val="bg1">
                    <a:lumMod val="95000"/>
                  </a:schemeClr>
                </a:solidFill>
              </a:rPr>
              <a:t>string.length</a:t>
            </a:r>
            <a:r>
              <a:rPr lang="en-PH" sz="2400" dirty="0">
                <a:solidFill>
                  <a:schemeClr val="bg1">
                    <a:lumMod val="95000"/>
                  </a:schemeClr>
                </a:solidFill>
              </a:rPr>
              <a:t>());</a:t>
            </a:r>
            <a:endParaRPr lang="en-US" sz="2400" dirty="0">
              <a:solidFill>
                <a:schemeClr val="bg1">
                  <a:lumMod val="95000"/>
                </a:schemeClr>
              </a:solidFill>
            </a:endParaRPr>
          </a:p>
          <a:p>
            <a:r>
              <a:rPr lang="en-PH" sz="2400" dirty="0">
                <a:solidFill>
                  <a:schemeClr val="bg1">
                    <a:lumMod val="95000"/>
                  </a:schemeClr>
                </a:solidFill>
              </a:rPr>
              <a:t>//returns 16</a:t>
            </a:r>
            <a:endParaRPr lang="en-US" sz="2400" dirty="0">
              <a:solidFill>
                <a:schemeClr val="bg1">
                  <a:lumMod val="95000"/>
                </a:schemeClr>
              </a:solidFill>
            </a:endParaRPr>
          </a:p>
        </p:txBody>
      </p:sp>
    </p:spTree>
    <p:extLst>
      <p:ext uri="{BB962C8B-B14F-4D97-AF65-F5344CB8AC3E}">
        <p14:creationId xmlns:p14="http://schemas.microsoft.com/office/powerpoint/2010/main" val="3524958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916832"/>
            <a:ext cx="7344816" cy="2452216"/>
          </a:xfrm>
        </p:spPr>
        <p:txBody>
          <a:bodyPr/>
          <a:lstStyle/>
          <a:p>
            <a:pPr algn="ctr"/>
            <a:r>
              <a:rPr lang="en-US" dirty="0" smtClean="0"/>
              <a:t>Excellent! We have </a:t>
            </a:r>
            <a:r>
              <a:rPr lang="en-US" smtClean="0"/>
              <a:t>completed </a:t>
            </a:r>
            <a:r>
              <a:rPr lang="en-US" smtClean="0"/>
              <a:t>part </a:t>
            </a:r>
            <a:r>
              <a:rPr lang="en-US" dirty="0" smtClean="0"/>
              <a:t>1 of this chapter</a:t>
            </a:r>
            <a:endParaRPr lang="en-US" dirty="0"/>
          </a:p>
        </p:txBody>
      </p:sp>
    </p:spTree>
    <p:extLst>
      <p:ext uri="{BB962C8B-B14F-4D97-AF65-F5344CB8AC3E}">
        <p14:creationId xmlns:p14="http://schemas.microsoft.com/office/powerpoint/2010/main" val="1358897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9" y="1844824"/>
            <a:ext cx="6624735" cy="2520280"/>
          </a:xfrm>
        </p:spPr>
        <p:txBody>
          <a:bodyPr/>
          <a:lstStyle/>
          <a:p>
            <a:pPr marL="0" indent="0">
              <a:buNone/>
            </a:pPr>
            <a:r>
              <a:rPr lang="en-PH" sz="3200" dirty="0"/>
              <a:t>Java provides the String class from the </a:t>
            </a:r>
            <a:r>
              <a:rPr lang="en-PH" sz="3200" dirty="0" err="1"/>
              <a:t>java.lang</a:t>
            </a:r>
            <a:r>
              <a:rPr lang="en-PH" sz="3200" dirty="0"/>
              <a:t> package to create and manipulate strings. String has its own methods for working with strings</a:t>
            </a:r>
            <a:endParaRPr lang="en-US" sz="3200" dirty="0"/>
          </a:p>
        </p:txBody>
      </p:sp>
    </p:spTree>
    <p:extLst>
      <p:ext uri="{BB962C8B-B14F-4D97-AF65-F5344CB8AC3E}">
        <p14:creationId xmlns:p14="http://schemas.microsoft.com/office/powerpoint/2010/main" val="2089311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6985000" cy="508000"/>
          </a:xfrm>
        </p:spPr>
        <p:txBody>
          <a:bodyPr/>
          <a:lstStyle/>
          <a:p>
            <a:r>
              <a:rPr lang="en-PH" dirty="0"/>
              <a:t>String</a:t>
            </a:r>
            <a:endParaRPr lang="en-US" dirty="0"/>
          </a:p>
        </p:txBody>
      </p:sp>
      <p:sp>
        <p:nvSpPr>
          <p:cNvPr id="3" name="Content Placeholder 2"/>
          <p:cNvSpPr>
            <a:spLocks noGrp="1"/>
          </p:cNvSpPr>
          <p:nvPr>
            <p:ph idx="1"/>
          </p:nvPr>
        </p:nvSpPr>
        <p:spPr>
          <a:xfrm>
            <a:off x="467544" y="1556792"/>
            <a:ext cx="6840760" cy="3312368"/>
          </a:xfrm>
        </p:spPr>
        <p:txBody>
          <a:bodyPr/>
          <a:lstStyle/>
          <a:p>
            <a:pPr marL="0" indent="0">
              <a:buNone/>
            </a:pPr>
            <a:r>
              <a:rPr lang="en-PH" sz="3200" dirty="0"/>
              <a:t>A string is a sequence of characters. Every character in a string has a specific position in the string, and the position of the first character starts at index 0. The length of a string is the number of characters in it.</a:t>
            </a:r>
            <a:endParaRPr lang="en-US" sz="3200" dirty="0"/>
          </a:p>
          <a:p>
            <a:pPr marL="0" indent="0">
              <a:buNone/>
            </a:pPr>
            <a:endParaRPr lang="en-US" sz="3200" dirty="0"/>
          </a:p>
        </p:txBody>
      </p:sp>
    </p:spTree>
    <p:extLst>
      <p:ext uri="{BB962C8B-B14F-4D97-AF65-F5344CB8AC3E}">
        <p14:creationId xmlns:p14="http://schemas.microsoft.com/office/powerpoint/2010/main" val="1175526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692696"/>
            <a:ext cx="6985000" cy="508000"/>
          </a:xfrm>
        </p:spPr>
        <p:txBody>
          <a:bodyPr/>
          <a:lstStyle/>
          <a:p>
            <a:r>
              <a:rPr lang="en-PH" dirty="0"/>
              <a:t>Characteristics of Strings</a:t>
            </a:r>
            <a:endParaRPr lang="en-US" dirty="0"/>
          </a:p>
        </p:txBody>
      </p:sp>
      <p:sp>
        <p:nvSpPr>
          <p:cNvPr id="3" name="Content Placeholder 2"/>
          <p:cNvSpPr>
            <a:spLocks noGrp="1"/>
          </p:cNvSpPr>
          <p:nvPr>
            <p:ph idx="1"/>
          </p:nvPr>
        </p:nvSpPr>
        <p:spPr>
          <a:xfrm>
            <a:off x="372636" y="2132856"/>
            <a:ext cx="6852322" cy="3744416"/>
          </a:xfrm>
        </p:spPr>
        <p:txBody>
          <a:bodyPr/>
          <a:lstStyle/>
          <a:p>
            <a:pPr marL="514350" indent="-514350">
              <a:buFont typeface="+mj-lt"/>
              <a:buAutoNum type="arabicPeriod"/>
            </a:pPr>
            <a:r>
              <a:rPr lang="en-PH" sz="3200" dirty="0" smtClean="0"/>
              <a:t>Strings </a:t>
            </a:r>
            <a:r>
              <a:rPr lang="en-PH" sz="3200" dirty="0"/>
              <a:t>are reference types, not value types, such as int or boolean. As a result, a string variable holds a reference to an object created from the String class, not the value of the string itself.</a:t>
            </a:r>
            <a:endParaRPr lang="en-US" sz="3200" dirty="0"/>
          </a:p>
          <a:p>
            <a:pPr marL="0" indent="0">
              <a:buNone/>
            </a:pPr>
            <a:endParaRPr lang="en-US" sz="2600" dirty="0"/>
          </a:p>
        </p:txBody>
      </p:sp>
    </p:spTree>
    <p:extLst>
      <p:ext uri="{BB962C8B-B14F-4D97-AF65-F5344CB8AC3E}">
        <p14:creationId xmlns:p14="http://schemas.microsoft.com/office/powerpoint/2010/main" val="2975136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424" y="692696"/>
            <a:ext cx="6985000" cy="508000"/>
          </a:xfrm>
        </p:spPr>
        <p:txBody>
          <a:bodyPr/>
          <a:lstStyle/>
          <a:p>
            <a:r>
              <a:rPr lang="en-PH" dirty="0"/>
              <a:t>Characteristics of Strings</a:t>
            </a:r>
            <a:endParaRPr lang="en-US" dirty="0"/>
          </a:p>
        </p:txBody>
      </p:sp>
      <p:sp>
        <p:nvSpPr>
          <p:cNvPr id="3" name="Content Placeholder 2"/>
          <p:cNvSpPr>
            <a:spLocks noGrp="1"/>
          </p:cNvSpPr>
          <p:nvPr>
            <p:ph idx="1"/>
          </p:nvPr>
        </p:nvSpPr>
        <p:spPr>
          <a:xfrm>
            <a:off x="591034" y="1916832"/>
            <a:ext cx="6647636" cy="3672408"/>
          </a:xfrm>
        </p:spPr>
        <p:txBody>
          <a:bodyPr/>
          <a:lstStyle/>
          <a:p>
            <a:pPr marL="514350" lvl="0" indent="-514350">
              <a:buFont typeface="+mj-lt"/>
              <a:buAutoNum type="arabicPeriod" startAt="2"/>
            </a:pPr>
            <a:r>
              <a:rPr lang="en-PH" sz="3200" dirty="0"/>
              <a:t>String class are immutable. Method in the class that appears to modify a String actually creates and returns a brand new String object containing the modification. The original String is left untouched.</a:t>
            </a:r>
            <a:endParaRPr lang="en-US" sz="3200" dirty="0"/>
          </a:p>
          <a:p>
            <a:pPr marL="0" indent="0">
              <a:buNone/>
            </a:pPr>
            <a:endParaRPr lang="en-US" sz="2600" dirty="0"/>
          </a:p>
        </p:txBody>
      </p:sp>
    </p:spTree>
    <p:extLst>
      <p:ext uri="{BB962C8B-B14F-4D97-AF65-F5344CB8AC3E}">
        <p14:creationId xmlns:p14="http://schemas.microsoft.com/office/powerpoint/2010/main" val="1148859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58" y="620688"/>
            <a:ext cx="6985000" cy="508000"/>
          </a:xfrm>
        </p:spPr>
        <p:txBody>
          <a:bodyPr/>
          <a:lstStyle/>
          <a:p>
            <a:r>
              <a:rPr lang="en-PH" dirty="0"/>
              <a:t>Characteristics of Strings</a:t>
            </a:r>
            <a:endParaRPr lang="en-US" dirty="0"/>
          </a:p>
        </p:txBody>
      </p:sp>
      <p:sp>
        <p:nvSpPr>
          <p:cNvPr id="3" name="Content Placeholder 2"/>
          <p:cNvSpPr>
            <a:spLocks noGrp="1"/>
          </p:cNvSpPr>
          <p:nvPr>
            <p:ph idx="1"/>
          </p:nvPr>
        </p:nvSpPr>
        <p:spPr>
          <a:xfrm>
            <a:off x="306297" y="1700808"/>
            <a:ext cx="6852322" cy="3888432"/>
          </a:xfrm>
        </p:spPr>
        <p:txBody>
          <a:bodyPr/>
          <a:lstStyle/>
          <a:p>
            <a:pPr marL="514350" lvl="0" indent="-514350">
              <a:buFont typeface="+mj-lt"/>
              <a:buAutoNum type="arabicPeriod" startAt="3"/>
            </a:pPr>
            <a:r>
              <a:rPr lang="en-PH" sz="3200" dirty="0"/>
              <a:t>Strings can include escape sequences that consist of a slash followed by another character. The most common escape sequences are \n for new line and \t for tab. If you want to include a slash in a string, you must use the escape sequence \\.</a:t>
            </a:r>
            <a:endParaRPr lang="en-US" sz="3200" dirty="0"/>
          </a:p>
          <a:p>
            <a:pPr marL="0" indent="0">
              <a:buNone/>
            </a:pPr>
            <a:endParaRPr lang="en-US" sz="2600" dirty="0"/>
          </a:p>
        </p:txBody>
      </p:sp>
    </p:spTree>
    <p:extLst>
      <p:ext uri="{BB962C8B-B14F-4D97-AF65-F5344CB8AC3E}">
        <p14:creationId xmlns:p14="http://schemas.microsoft.com/office/powerpoint/2010/main" val="292012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73413460"/>
              </p:ext>
            </p:extLst>
          </p:nvPr>
        </p:nvGraphicFramePr>
        <p:xfrm>
          <a:off x="216024" y="144021"/>
          <a:ext cx="6804248" cy="6597347"/>
        </p:xfrm>
        <a:graphic>
          <a:graphicData uri="http://schemas.openxmlformats.org/drawingml/2006/table">
            <a:tbl>
              <a:tblPr firstRow="1" firstCol="1" bandRow="1">
                <a:tableStyleId>{5C22544A-7EE6-4342-B048-85BDC9FD1C3A}</a:tableStyleId>
              </a:tblPr>
              <a:tblGrid>
                <a:gridCol w="2268082">
                  <a:extLst>
                    <a:ext uri="{9D8B030D-6E8A-4147-A177-3AD203B41FA5}">
                      <a16:colId xmlns:a16="http://schemas.microsoft.com/office/drawing/2014/main" val="2426061463"/>
                    </a:ext>
                  </a:extLst>
                </a:gridCol>
                <a:gridCol w="4536166">
                  <a:extLst>
                    <a:ext uri="{9D8B030D-6E8A-4147-A177-3AD203B41FA5}">
                      <a16:colId xmlns:a16="http://schemas.microsoft.com/office/drawing/2014/main" val="2411164302"/>
                    </a:ext>
                  </a:extLst>
                </a:gridCol>
              </a:tblGrid>
              <a:tr h="1704060">
                <a:tc gridSpan="2">
                  <a:txBody>
                    <a:bodyPr/>
                    <a:lstStyle/>
                    <a:p>
                      <a:pPr marL="0" marR="0">
                        <a:lnSpc>
                          <a:spcPct val="150000"/>
                        </a:lnSpc>
                        <a:spcBef>
                          <a:spcPts val="0"/>
                        </a:spcBef>
                        <a:spcAft>
                          <a:spcPts val="0"/>
                        </a:spcAft>
                      </a:pPr>
                      <a:endParaRPr lang="en-US" sz="2000" dirty="0">
                        <a:effectLst/>
                      </a:endParaRPr>
                    </a:p>
                    <a:p>
                      <a:pPr marL="0" marR="0">
                        <a:lnSpc>
                          <a:spcPct val="150000"/>
                        </a:lnSpc>
                        <a:spcBef>
                          <a:spcPts val="0"/>
                        </a:spcBef>
                        <a:spcAft>
                          <a:spcPts val="0"/>
                        </a:spcAft>
                      </a:pPr>
                      <a:r>
                        <a:rPr lang="en-PH" sz="2000" dirty="0">
                          <a:effectLst/>
                        </a:rPr>
                        <a:t>Table 6.1: Strings Escape </a:t>
                      </a:r>
                      <a:r>
                        <a:rPr lang="en-PH" sz="2000" dirty="0" smtClean="0">
                          <a:effectLst/>
                        </a:rPr>
                        <a:t>Sequences</a:t>
                      </a:r>
                      <a:endParaRPr lang="en-US" sz="2000" dirty="0">
                        <a:effectLst/>
                      </a:endParaRPr>
                    </a:p>
                  </a:txBody>
                  <a:tcPr marL="40518" marR="40518" marT="0" marB="0"/>
                </a:tc>
                <a:tc hMerge="1">
                  <a:txBody>
                    <a:bodyPr/>
                    <a:lstStyle/>
                    <a:p>
                      <a:endParaRPr lang="en-US"/>
                    </a:p>
                  </a:txBody>
                  <a:tcPr/>
                </a:tc>
                <a:extLst>
                  <a:ext uri="{0D108BD9-81ED-4DB2-BD59-A6C34878D82A}">
                    <a16:rowId xmlns:a16="http://schemas.microsoft.com/office/drawing/2014/main" val="1624372515"/>
                  </a:ext>
                </a:extLst>
              </a:tr>
              <a:tr h="525742">
                <a:tc>
                  <a:txBody>
                    <a:bodyPr/>
                    <a:lstStyle/>
                    <a:p>
                      <a:pPr marL="0" marR="0" algn="ctr">
                        <a:lnSpc>
                          <a:spcPct val="150000"/>
                        </a:lnSpc>
                        <a:spcBef>
                          <a:spcPts val="0"/>
                        </a:spcBef>
                        <a:spcAft>
                          <a:spcPts val="0"/>
                        </a:spcAft>
                      </a:pPr>
                      <a:r>
                        <a:rPr lang="en-PH" sz="2000" dirty="0">
                          <a:effectLst/>
                        </a:rPr>
                        <a:t>Escape Sequence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518" marR="40518" marT="0" marB="0"/>
                </a:tc>
                <a:tc>
                  <a:txBody>
                    <a:bodyPr/>
                    <a:lstStyle/>
                    <a:p>
                      <a:pPr marL="0" marR="0">
                        <a:lnSpc>
                          <a:spcPct val="150000"/>
                        </a:lnSpc>
                        <a:spcBef>
                          <a:spcPts val="0"/>
                        </a:spcBef>
                        <a:spcAft>
                          <a:spcPts val="0"/>
                        </a:spcAft>
                      </a:pPr>
                      <a:r>
                        <a:rPr lang="en-PH" sz="2000" dirty="0">
                          <a:effectLst/>
                        </a:rPr>
                        <a:t>Explanation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518" marR="40518" marT="0" marB="0"/>
                </a:tc>
                <a:extLst>
                  <a:ext uri="{0D108BD9-81ED-4DB2-BD59-A6C34878D82A}">
                    <a16:rowId xmlns:a16="http://schemas.microsoft.com/office/drawing/2014/main" val="1603168748"/>
                  </a:ext>
                </a:extLst>
              </a:tr>
              <a:tr h="525742">
                <a:tc>
                  <a:txBody>
                    <a:bodyPr/>
                    <a:lstStyle/>
                    <a:p>
                      <a:pPr marL="0" marR="0" algn="ctr">
                        <a:lnSpc>
                          <a:spcPct val="150000"/>
                        </a:lnSpc>
                        <a:spcBef>
                          <a:spcPts val="0"/>
                        </a:spcBef>
                        <a:spcAft>
                          <a:spcPts val="0"/>
                        </a:spcAft>
                      </a:pPr>
                      <a:r>
                        <a:rPr lang="en-PH" sz="2000">
                          <a:effectLst/>
                        </a:rPr>
                        <a:t>\n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0518" marR="40518" marT="0" marB="0"/>
                </a:tc>
                <a:tc>
                  <a:txBody>
                    <a:bodyPr/>
                    <a:lstStyle/>
                    <a:p>
                      <a:pPr marL="0" marR="0">
                        <a:lnSpc>
                          <a:spcPct val="150000"/>
                        </a:lnSpc>
                        <a:spcBef>
                          <a:spcPts val="0"/>
                        </a:spcBef>
                        <a:spcAft>
                          <a:spcPts val="0"/>
                        </a:spcAft>
                      </a:pPr>
                      <a:r>
                        <a:rPr lang="en-PH" sz="2000">
                          <a:effectLst/>
                        </a:rPr>
                        <a:t>Newline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0518" marR="40518" marT="0" marB="0"/>
                </a:tc>
                <a:extLst>
                  <a:ext uri="{0D108BD9-81ED-4DB2-BD59-A6C34878D82A}">
                    <a16:rowId xmlns:a16="http://schemas.microsoft.com/office/drawing/2014/main" val="2070220861"/>
                  </a:ext>
                </a:extLst>
              </a:tr>
              <a:tr h="525742">
                <a:tc>
                  <a:txBody>
                    <a:bodyPr/>
                    <a:lstStyle/>
                    <a:p>
                      <a:pPr marL="0" marR="0" algn="ctr">
                        <a:lnSpc>
                          <a:spcPct val="150000"/>
                        </a:lnSpc>
                        <a:spcBef>
                          <a:spcPts val="0"/>
                        </a:spcBef>
                        <a:spcAft>
                          <a:spcPts val="0"/>
                        </a:spcAft>
                      </a:pPr>
                      <a:r>
                        <a:rPr lang="en-PH" sz="2000" dirty="0">
                          <a:effectLst/>
                        </a:rPr>
                        <a:t>\t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518" marR="40518" marT="0" marB="0"/>
                </a:tc>
                <a:tc>
                  <a:txBody>
                    <a:bodyPr/>
                    <a:lstStyle/>
                    <a:p>
                      <a:pPr marL="0" marR="0">
                        <a:lnSpc>
                          <a:spcPct val="150000"/>
                        </a:lnSpc>
                        <a:spcBef>
                          <a:spcPts val="0"/>
                        </a:spcBef>
                        <a:spcAft>
                          <a:spcPts val="0"/>
                        </a:spcAft>
                      </a:pPr>
                      <a:r>
                        <a:rPr lang="en-PH" sz="2000" dirty="0">
                          <a:effectLst/>
                        </a:rPr>
                        <a:t>Tab</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518" marR="40518" marT="0" marB="0"/>
                </a:tc>
                <a:extLst>
                  <a:ext uri="{0D108BD9-81ED-4DB2-BD59-A6C34878D82A}">
                    <a16:rowId xmlns:a16="http://schemas.microsoft.com/office/drawing/2014/main" val="424408228"/>
                  </a:ext>
                </a:extLst>
              </a:tr>
              <a:tr h="525742">
                <a:tc>
                  <a:txBody>
                    <a:bodyPr/>
                    <a:lstStyle/>
                    <a:p>
                      <a:pPr marL="0" marR="0" algn="ctr">
                        <a:lnSpc>
                          <a:spcPct val="150000"/>
                        </a:lnSpc>
                        <a:spcBef>
                          <a:spcPts val="0"/>
                        </a:spcBef>
                        <a:spcAft>
                          <a:spcPts val="0"/>
                        </a:spcAft>
                      </a:pPr>
                      <a:r>
                        <a:rPr lang="en-PH" sz="2000" dirty="0">
                          <a:effectLst/>
                        </a:rPr>
                        <a:t>\b</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518" marR="40518" marT="0" marB="0"/>
                </a:tc>
                <a:tc>
                  <a:txBody>
                    <a:bodyPr/>
                    <a:lstStyle/>
                    <a:p>
                      <a:pPr marL="0" marR="0">
                        <a:lnSpc>
                          <a:spcPct val="150000"/>
                        </a:lnSpc>
                        <a:spcBef>
                          <a:spcPts val="0"/>
                        </a:spcBef>
                        <a:spcAft>
                          <a:spcPts val="0"/>
                        </a:spcAft>
                      </a:pPr>
                      <a:r>
                        <a:rPr lang="en-PH" sz="2000" dirty="0">
                          <a:effectLst/>
                        </a:rPr>
                        <a:t>Backspace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518" marR="40518" marT="0" marB="0"/>
                </a:tc>
                <a:extLst>
                  <a:ext uri="{0D108BD9-81ED-4DB2-BD59-A6C34878D82A}">
                    <a16:rowId xmlns:a16="http://schemas.microsoft.com/office/drawing/2014/main" val="1270471193"/>
                  </a:ext>
                </a:extLst>
              </a:tr>
              <a:tr h="525742">
                <a:tc>
                  <a:txBody>
                    <a:bodyPr/>
                    <a:lstStyle/>
                    <a:p>
                      <a:pPr marL="0" marR="0" algn="ctr">
                        <a:lnSpc>
                          <a:spcPct val="150000"/>
                        </a:lnSpc>
                        <a:spcBef>
                          <a:spcPts val="0"/>
                        </a:spcBef>
                        <a:spcAft>
                          <a:spcPts val="0"/>
                        </a:spcAft>
                      </a:pPr>
                      <a:r>
                        <a:rPr lang="en-PH" sz="2000">
                          <a:effectLst/>
                        </a:rPr>
                        <a:t>\r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0518" marR="40518" marT="0" marB="0"/>
                </a:tc>
                <a:tc>
                  <a:txBody>
                    <a:bodyPr/>
                    <a:lstStyle/>
                    <a:p>
                      <a:pPr marL="0" marR="0">
                        <a:lnSpc>
                          <a:spcPct val="150000"/>
                        </a:lnSpc>
                        <a:spcBef>
                          <a:spcPts val="0"/>
                        </a:spcBef>
                        <a:spcAft>
                          <a:spcPts val="0"/>
                        </a:spcAft>
                      </a:pPr>
                      <a:r>
                        <a:rPr lang="en-PH" sz="2000" dirty="0">
                          <a:effectLst/>
                        </a:rPr>
                        <a:t>Carriage Return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518" marR="40518" marT="0" marB="0"/>
                </a:tc>
                <a:extLst>
                  <a:ext uri="{0D108BD9-81ED-4DB2-BD59-A6C34878D82A}">
                    <a16:rowId xmlns:a16="http://schemas.microsoft.com/office/drawing/2014/main" val="555453014"/>
                  </a:ext>
                </a:extLst>
              </a:tr>
              <a:tr h="525742">
                <a:tc>
                  <a:txBody>
                    <a:bodyPr/>
                    <a:lstStyle/>
                    <a:p>
                      <a:pPr marL="0" marR="0" algn="ctr">
                        <a:lnSpc>
                          <a:spcPct val="150000"/>
                        </a:lnSpc>
                        <a:spcBef>
                          <a:spcPts val="0"/>
                        </a:spcBef>
                        <a:spcAft>
                          <a:spcPts val="0"/>
                        </a:spcAft>
                      </a:pPr>
                      <a:r>
                        <a:rPr lang="en-PH" sz="2000">
                          <a:effectLst/>
                        </a:rPr>
                        <a:t>\f</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0518" marR="40518" marT="0" marB="0"/>
                </a:tc>
                <a:tc>
                  <a:txBody>
                    <a:bodyPr/>
                    <a:lstStyle/>
                    <a:p>
                      <a:pPr marL="0" marR="0">
                        <a:lnSpc>
                          <a:spcPct val="150000"/>
                        </a:lnSpc>
                        <a:spcBef>
                          <a:spcPts val="0"/>
                        </a:spcBef>
                        <a:spcAft>
                          <a:spcPts val="0"/>
                        </a:spcAft>
                      </a:pPr>
                      <a:r>
                        <a:rPr lang="en-PH" sz="2000" dirty="0">
                          <a:effectLst/>
                        </a:rPr>
                        <a:t>Form Feed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518" marR="40518" marT="0" marB="0"/>
                </a:tc>
                <a:extLst>
                  <a:ext uri="{0D108BD9-81ED-4DB2-BD59-A6C34878D82A}">
                    <a16:rowId xmlns:a16="http://schemas.microsoft.com/office/drawing/2014/main" val="3857734777"/>
                  </a:ext>
                </a:extLst>
              </a:tr>
              <a:tr h="525742">
                <a:tc>
                  <a:txBody>
                    <a:bodyPr/>
                    <a:lstStyle/>
                    <a:p>
                      <a:pPr marL="0" marR="0" algn="ctr">
                        <a:lnSpc>
                          <a:spcPct val="150000"/>
                        </a:lnSpc>
                        <a:spcBef>
                          <a:spcPts val="0"/>
                        </a:spcBef>
                        <a:spcAft>
                          <a:spcPts val="0"/>
                        </a:spcAft>
                      </a:pPr>
                      <a:r>
                        <a:rPr lang="en-PH" sz="20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0518" marR="40518" marT="0" marB="0"/>
                </a:tc>
                <a:tc>
                  <a:txBody>
                    <a:bodyPr/>
                    <a:lstStyle/>
                    <a:p>
                      <a:pPr marL="0" marR="0">
                        <a:lnSpc>
                          <a:spcPct val="150000"/>
                        </a:lnSpc>
                        <a:spcBef>
                          <a:spcPts val="0"/>
                        </a:spcBef>
                        <a:spcAft>
                          <a:spcPts val="0"/>
                        </a:spcAft>
                      </a:pPr>
                      <a:r>
                        <a:rPr lang="en-PH" sz="2000" dirty="0">
                          <a:effectLst/>
                        </a:rPr>
                        <a:t>Apostrophe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518" marR="40518" marT="0" marB="0"/>
                </a:tc>
                <a:extLst>
                  <a:ext uri="{0D108BD9-81ED-4DB2-BD59-A6C34878D82A}">
                    <a16:rowId xmlns:a16="http://schemas.microsoft.com/office/drawing/2014/main" val="604981582"/>
                  </a:ext>
                </a:extLst>
              </a:tr>
              <a:tr h="525742">
                <a:tc>
                  <a:txBody>
                    <a:bodyPr/>
                    <a:lstStyle/>
                    <a:p>
                      <a:pPr marL="0" marR="0" algn="ctr">
                        <a:lnSpc>
                          <a:spcPct val="150000"/>
                        </a:lnSpc>
                        <a:spcBef>
                          <a:spcPts val="0"/>
                        </a:spcBef>
                        <a:spcAft>
                          <a:spcPts val="0"/>
                        </a:spcAft>
                      </a:pPr>
                      <a:r>
                        <a:rPr lang="en-PH" sz="20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0518" marR="40518" marT="0" marB="0"/>
                </a:tc>
                <a:tc>
                  <a:txBody>
                    <a:bodyPr/>
                    <a:lstStyle/>
                    <a:p>
                      <a:pPr marL="0" marR="0">
                        <a:lnSpc>
                          <a:spcPct val="150000"/>
                        </a:lnSpc>
                        <a:spcBef>
                          <a:spcPts val="0"/>
                        </a:spcBef>
                        <a:spcAft>
                          <a:spcPts val="0"/>
                        </a:spcAft>
                      </a:pPr>
                      <a:r>
                        <a:rPr lang="en-PH" sz="2000" dirty="0">
                          <a:effectLst/>
                        </a:rPr>
                        <a:t>Quotation Mark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518" marR="40518" marT="0" marB="0"/>
                </a:tc>
                <a:extLst>
                  <a:ext uri="{0D108BD9-81ED-4DB2-BD59-A6C34878D82A}">
                    <a16:rowId xmlns:a16="http://schemas.microsoft.com/office/drawing/2014/main" val="1713694627"/>
                  </a:ext>
                </a:extLst>
              </a:tr>
              <a:tr h="687351">
                <a:tc>
                  <a:txBody>
                    <a:bodyPr/>
                    <a:lstStyle/>
                    <a:p>
                      <a:pPr marL="0" marR="0" algn="ctr">
                        <a:lnSpc>
                          <a:spcPct val="150000"/>
                        </a:lnSpc>
                        <a:spcBef>
                          <a:spcPts val="0"/>
                        </a:spcBef>
                        <a:spcAft>
                          <a:spcPts val="0"/>
                        </a:spcAft>
                      </a:pPr>
                      <a:r>
                        <a:rPr lang="en-PH" sz="2000">
                          <a:effectLst/>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0518" marR="40518" marT="0" marB="0"/>
                </a:tc>
                <a:tc>
                  <a:txBody>
                    <a:bodyPr/>
                    <a:lstStyle/>
                    <a:p>
                      <a:pPr marL="0" marR="0">
                        <a:lnSpc>
                          <a:spcPct val="150000"/>
                        </a:lnSpc>
                        <a:spcBef>
                          <a:spcPts val="0"/>
                        </a:spcBef>
                        <a:spcAft>
                          <a:spcPts val="0"/>
                        </a:spcAft>
                      </a:pPr>
                      <a:r>
                        <a:rPr lang="en-PH" sz="2000" dirty="0">
                          <a:effectLst/>
                        </a:rPr>
                        <a:t>Backslash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518" marR="40518" marT="0" marB="0"/>
                </a:tc>
                <a:extLst>
                  <a:ext uri="{0D108BD9-81ED-4DB2-BD59-A6C34878D82A}">
                    <a16:rowId xmlns:a16="http://schemas.microsoft.com/office/drawing/2014/main" val="28696225"/>
                  </a:ext>
                </a:extLst>
              </a:tr>
            </a:tbl>
          </a:graphicData>
        </a:graphic>
      </p:graphicFrame>
    </p:spTree>
    <p:extLst>
      <p:ext uri="{BB962C8B-B14F-4D97-AF65-F5344CB8AC3E}">
        <p14:creationId xmlns:p14="http://schemas.microsoft.com/office/powerpoint/2010/main" val="66894538"/>
      </p:ext>
    </p:extLst>
  </p:cSld>
  <p:clrMapOvr>
    <a:masterClrMapping/>
  </p:clrMapOvr>
</p:sld>
</file>

<file path=ppt/theme/theme1.xml><?xml version="1.0" encoding="utf-8"?>
<a:theme xmlns:a="http://schemas.openxmlformats.org/drawingml/2006/main" name="template">
  <a:themeElements>
    <a:clrScheme name="">
      <a:dk1>
        <a:srgbClr val="4D4D4D"/>
      </a:dk1>
      <a:lt1>
        <a:srgbClr val="FFFFFF"/>
      </a:lt1>
      <a:dk2>
        <a:srgbClr val="000000"/>
      </a:dk2>
      <a:lt2>
        <a:srgbClr val="858800"/>
      </a:lt2>
      <a:accent1>
        <a:srgbClr val="015219"/>
      </a:accent1>
      <a:accent2>
        <a:srgbClr val="A9C42B"/>
      </a:accent2>
      <a:accent3>
        <a:srgbClr val="FFFFFF"/>
      </a:accent3>
      <a:accent4>
        <a:srgbClr val="404040"/>
      </a:accent4>
      <a:accent5>
        <a:srgbClr val="AAB3AB"/>
      </a:accent5>
      <a:accent6>
        <a:srgbClr val="99B126"/>
      </a:accent6>
      <a:hlink>
        <a:srgbClr val="A1B5DD"/>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A5A5A5"/>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336600"/>
        </a:hlink>
        <a:folHlink>
          <a:srgbClr val="EAEAEA"/>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000000"/>
        </a:dk2>
        <a:lt2>
          <a:srgbClr val="506314"/>
        </a:lt2>
        <a:accent1>
          <a:srgbClr val="C0D532"/>
        </a:accent1>
        <a:accent2>
          <a:srgbClr val="7F9D1E"/>
        </a:accent2>
        <a:accent3>
          <a:srgbClr val="FFFFFF"/>
        </a:accent3>
        <a:accent4>
          <a:srgbClr val="404040"/>
        </a:accent4>
        <a:accent5>
          <a:srgbClr val="DCE7AD"/>
        </a:accent5>
        <a:accent6>
          <a:srgbClr val="728E1A"/>
        </a:accent6>
        <a:hlink>
          <a:srgbClr val="8CA824"/>
        </a:hlink>
        <a:folHlink>
          <a:srgbClr val="EAEAEA"/>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000000"/>
        </a:dk2>
        <a:lt2>
          <a:srgbClr val="197B00"/>
        </a:lt2>
        <a:accent1>
          <a:srgbClr val="407400"/>
        </a:accent1>
        <a:accent2>
          <a:srgbClr val="A1E451"/>
        </a:accent2>
        <a:accent3>
          <a:srgbClr val="FFFFFF"/>
        </a:accent3>
        <a:accent4>
          <a:srgbClr val="404040"/>
        </a:accent4>
        <a:accent5>
          <a:srgbClr val="AFBCAA"/>
        </a:accent5>
        <a:accent6>
          <a:srgbClr val="91CF49"/>
        </a:accent6>
        <a:hlink>
          <a:srgbClr val="339A0E"/>
        </a:hlink>
        <a:folHlink>
          <a:srgbClr val="EAEAEA"/>
        </a:folHlink>
      </a:clrScheme>
      <a:clrMap bg1="lt1" tx1="dk1" bg2="lt2" tx2="dk2" accent1="accent1" accent2="accent2" accent3="accent3" accent4="accent4" accent5="accent5" accent6="accent6" hlink="hlink" folHlink="folHlink"/>
    </a:extraClrScheme>
    <a:extraClrScheme>
      <a:clrScheme name="template 16">
        <a:dk1>
          <a:srgbClr val="4D4D4D"/>
        </a:dk1>
        <a:lt1>
          <a:srgbClr val="FFFFFF"/>
        </a:lt1>
        <a:dk2>
          <a:srgbClr val="000000"/>
        </a:dk2>
        <a:lt2>
          <a:srgbClr val="2B7425"/>
        </a:lt2>
        <a:accent1>
          <a:srgbClr val="94D723"/>
        </a:accent1>
        <a:accent2>
          <a:srgbClr val="4D8011"/>
        </a:accent2>
        <a:accent3>
          <a:srgbClr val="FFFFFF"/>
        </a:accent3>
        <a:accent4>
          <a:srgbClr val="404040"/>
        </a:accent4>
        <a:accent5>
          <a:srgbClr val="C8E8AC"/>
        </a:accent5>
        <a:accent6>
          <a:srgbClr val="45730E"/>
        </a:accent6>
        <a:hlink>
          <a:srgbClr val="A3C500"/>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2380</TotalTime>
  <Words>1116</Words>
  <Application>Microsoft Office PowerPoint</Application>
  <PresentationFormat>On-screen Show (4:3)</PresentationFormat>
  <Paragraphs>129</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Arial Rounded MT Bold</vt:lpstr>
      <vt:lpstr>Calibri</vt:lpstr>
      <vt:lpstr>Times New Roman</vt:lpstr>
      <vt:lpstr>template</vt:lpstr>
      <vt:lpstr>Strings in Java</vt:lpstr>
      <vt:lpstr>In This Chapter you will be able to:</vt:lpstr>
      <vt:lpstr>Java Strings</vt:lpstr>
      <vt:lpstr>PowerPoint Presentation</vt:lpstr>
      <vt:lpstr>String</vt:lpstr>
      <vt:lpstr>Characteristics of Strings</vt:lpstr>
      <vt:lpstr>Characteristics of Strings</vt:lpstr>
      <vt:lpstr>Characteristics of Strings</vt:lpstr>
      <vt:lpstr>PowerPoint Presentation</vt:lpstr>
      <vt:lpstr>Two ways on how to create Strings</vt:lpstr>
      <vt:lpstr>Overloading ‘+’ vs. StringBuilder</vt:lpstr>
      <vt:lpstr>Overloading ‘+’ vs. StringBuilder</vt:lpstr>
      <vt:lpstr>Overloading ‘+’ vs. StringBuilder</vt:lpstr>
      <vt:lpstr>Example</vt:lpstr>
      <vt:lpstr>Example</vt:lpstr>
      <vt:lpstr>Example</vt:lpstr>
      <vt:lpstr>The difference between StringBuilder and StringBuffer is that StringBuffer is Synchronized, also StringBuffer is older than StringBuilder. </vt:lpstr>
      <vt:lpstr>StringBuilder is meant as a replacement to StringBuffer where synchronization is not necessary. </vt:lpstr>
      <vt:lpstr>The String Methods</vt:lpstr>
      <vt:lpstr>Here are some example of String Methods</vt:lpstr>
      <vt:lpstr>Assume the following statement  String string = “Java Programming”;  in the succeeding example we will be using the variable string which contains the literal String “Java Programming”</vt:lpstr>
      <vt:lpstr>charAt(index)</vt:lpstr>
      <vt:lpstr>compareTo(string)</vt:lpstr>
      <vt:lpstr>compareToIgnoreCase(String)</vt:lpstr>
      <vt:lpstr>concat(string)</vt:lpstr>
      <vt:lpstr>contains(CharSequence)</vt:lpstr>
      <vt:lpstr>boolean endsWith(String)</vt:lpstr>
      <vt:lpstr>boolean equals(String)</vt:lpstr>
      <vt:lpstr>boolean equalsIgnoreCase(String)</vt:lpstr>
      <vt:lpstr>int indexOf(char)</vt:lpstr>
      <vt:lpstr>int indexOf(String, int start)</vt:lpstr>
      <vt:lpstr>int length()</vt:lpstr>
      <vt:lpstr>Excellent! We have completed part 1 of this chapter</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Programming Basics</dc:title>
  <dc:creator>Caya, Domingo Jr. (Faculty)</dc:creator>
  <cp:lastModifiedBy>Caya, Domingo Jr. (Faculty)</cp:lastModifiedBy>
  <cp:revision>113</cp:revision>
  <dcterms:created xsi:type="dcterms:W3CDTF">2021-06-03T07:00:57Z</dcterms:created>
  <dcterms:modified xsi:type="dcterms:W3CDTF">2021-08-03T02:21:46Z</dcterms:modified>
</cp:coreProperties>
</file>